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283" r:id="rId2"/>
    <p:sldId id="304" r:id="rId3"/>
    <p:sldId id="303" r:id="rId4"/>
    <p:sldId id="302" r:id="rId5"/>
    <p:sldId id="279" r:id="rId6"/>
    <p:sldId id="297" r:id="rId7"/>
    <p:sldId id="298" r:id="rId8"/>
    <p:sldId id="299" r:id="rId9"/>
    <p:sldId id="278" r:id="rId10"/>
    <p:sldId id="280" r:id="rId11"/>
    <p:sldId id="281" r:id="rId12"/>
    <p:sldId id="282"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84" r:id="rId26"/>
    <p:sldId id="276" r:id="rId27"/>
    <p:sldId id="277" r:id="rId28"/>
    <p:sldId id="256" r:id="rId29"/>
    <p:sldId id="266" r:id="rId30"/>
    <p:sldId id="257" r:id="rId31"/>
    <p:sldId id="259" r:id="rId32"/>
    <p:sldId id="260" r:id="rId33"/>
    <p:sldId id="263" r:id="rId34"/>
    <p:sldId id="268" r:id="rId35"/>
    <p:sldId id="271" r:id="rId36"/>
    <p:sldId id="270" r:id="rId37"/>
    <p:sldId id="267" r:id="rId38"/>
    <p:sldId id="262" r:id="rId39"/>
    <p:sldId id="258" r:id="rId40"/>
    <p:sldId id="265" r:id="rId41"/>
    <p:sldId id="264" r:id="rId42"/>
    <p:sldId id="273" r:id="rId43"/>
    <p:sldId id="275" r:id="rId44"/>
    <p:sldId id="274"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pdates" id="{46C105CD-19CF-7341-8902-9D6F43EEEDC3}">
          <p14:sldIdLst>
            <p14:sldId id="283"/>
            <p14:sldId id="304"/>
            <p14:sldId id="303"/>
            <p14:sldId id="302"/>
          </p14:sldIdLst>
        </p14:section>
        <p14:section name="Control vs Unf" id="{1F19CBF1-72DE-F14A-8DA9-8F45F5F21DB0}">
          <p14:sldIdLst>
            <p14:sldId id="279"/>
            <p14:sldId id="297"/>
            <p14:sldId id="298"/>
            <p14:sldId id="299"/>
            <p14:sldId id="278"/>
            <p14:sldId id="280"/>
            <p14:sldId id="281"/>
            <p14:sldId id="282"/>
          </p14:sldIdLst>
        </p14:section>
        <p14:section name="ACO Inf vs Unf" id="{00F9FDE8-200C-F343-9CD0-6B018938F967}">
          <p14:sldIdLst>
            <p14:sldId id="285"/>
            <p14:sldId id="286"/>
            <p14:sldId id="287"/>
            <p14:sldId id="288"/>
            <p14:sldId id="289"/>
            <p14:sldId id="290"/>
          </p14:sldIdLst>
        </p14:section>
        <p14:section name="CO Inf vs Unf" id="{17A95CAA-E876-BF48-A2F0-BF021472D68F}">
          <p14:sldIdLst>
            <p14:sldId id="291"/>
            <p14:sldId id="292"/>
            <p14:sldId id="293"/>
            <p14:sldId id="294"/>
            <p14:sldId id="295"/>
            <p14:sldId id="296"/>
          </p14:sldIdLst>
        </p14:section>
        <p14:section name="Previous Materials" id="{90DF74ED-1556-994F-9CF0-9BCCFD9193F2}">
          <p14:sldIdLst>
            <p14:sldId id="284"/>
            <p14:sldId id="276"/>
            <p14:sldId id="277"/>
            <p14:sldId id="256"/>
            <p14:sldId id="266"/>
            <p14:sldId id="257"/>
            <p14:sldId id="259"/>
            <p14:sldId id="260"/>
            <p14:sldId id="263"/>
            <p14:sldId id="268"/>
            <p14:sldId id="271"/>
            <p14:sldId id="270"/>
            <p14:sldId id="267"/>
            <p14:sldId id="262"/>
            <p14:sldId id="258"/>
            <p14:sldId id="265"/>
            <p14:sldId id="264"/>
            <p14:sldId id="273"/>
            <p14:sldId id="275"/>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79"/>
    <p:restoredTop sz="80110"/>
  </p:normalViewPr>
  <p:slideViewPr>
    <p:cSldViewPr snapToGrid="0" snapToObjects="1">
      <p:cViewPr varScale="1">
        <p:scale>
          <a:sx n="97" d="100"/>
          <a:sy n="97" d="100"/>
        </p:scale>
        <p:origin x="232"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4-15T06:31:59.688"/>
    </inkml:context>
    <inkml:brush xml:id="br0">
      <inkml:brushProperty name="width" value="0.05" units="cm"/>
      <inkml:brushProperty name="height" value="0.05" units="cm"/>
      <inkml:brushProperty name="color" value="#E71224"/>
    </inkml:brush>
  </inkml:definitions>
  <inkml:trace contextRef="#ctx0" brushRef="#br0">1087 39 24575,'-10'0'0,"-12"0"0,3 0 0,-25 0 0,11 0 0,-12 0 0,-1 0 0,-1 0 0,-1 0 0,-5 0 0,5 0 0,1 6 0,1 6 0,8 2 0,0 10 0,0-10 0,6 16 0,-4-9 0,9 15 0,-10-9 0,11 2 0,-11 3 0,11-6 0,-23 22 0,22-20 0,-10 19 0,14-16 0,5 1 0,-2 4 0,3-5 0,4 7 0,0 0 0,6 7 0,-5 2 0,11 8 0,-5 9 0,6-7 0,0 15 0,0-6 0,0 8 0,0-8 0,0 6 0,0-6 0,0-1 0,0-1 0,0-9 0,6 9 0,8-7 0,8 6 0,6 1 0,6-13 0,-4 11 0,11-11 0,-12 4 0,13-4 0,1 4 0,0-11 0,15 7 0,-7-2 0,-10-19 0,2-1 0,29 18 0,-27-21 0,2-3-322,1-2 1,-1-3 321,42 16 0,-1-2 0,4-9 0,-15-8 0,10 0 0,6 1 0,-16-8 0,16-1 0,4-7 0,1 0-573,-40-2 0,1-3 573,-5-7 0,1-1 0,10 0 0,2-4 0,0-11 0,0-3 0,7 6 0,-2 1 0,-14-1 0,-2-2 0,10-3 0,-2 0 0,26-13 0,-34 10 0,1-2 0,-8 10 0,-1 0 0,-3-3 0,-1 0-93,40-18 93,-16 1 0,-2 0 0,-16 9 0,-1-5 603,-17 8-603,-6 0 1177,-3-7-1177,-10 15 102,-2-9-102,-6 5 0,-5 4 0,0-5 0,-5 0 0,-25-20 0,-3-2 0,-27-17 0,14 3-454,11 26 1,0-1 453,-23-39 0,18 34 0,-3 0 0,5 0 0,0 1 0,-4 1 0,-1 1 0,-3-4 0,-1 1-739,-5 1 1,-2 2 738,-4-2 0,-1 1 0,-5-3 0,0 3 0,12 7 0,0 3 0,-7-1 0,0 1-357,13 5 1,0 2 356,-8 5 0,0 0 0,9-6 0,1 2 0,-41 0 0,20-8 0,-8 18 805,24-4-805,-22 12 0,-3-10 0,-4 8 0,-12-10 0,15 5 0,1 0 0,-1 0 0,1 7 0,8-5 0,-7 5 1485,16 0-1485,-7 1 807,17 1-807,1 5 0,15-5 0,1 6 0,13 0 0,0 0 0,7 0 0,4 0 0,1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4-15T07:29:11.460"/>
    </inkml:context>
    <inkml:brush xml:id="br0">
      <inkml:brushProperty name="width" value="0.05" units="cm"/>
      <inkml:brushProperty name="height" value="0.05" units="cm"/>
      <inkml:brushProperty name="color" value="#E71224"/>
    </inkml:brush>
  </inkml:definitions>
  <inkml:trace contextRef="#ctx0" brushRef="#br0">1 0 24575,'0'18'0,"0"9"0,0-11 0,0 16 0,0 2 0,0 1 0,0 11 0,0 3 0,0-6 0,0 19 0,0-19 0,0 13 0,0-15 0,0 6 0,0-13 0,0 0 0,0-2 0,0-11 0,0 5 0,0-11 0,0 4 0,0-8 0,0 8 0,0-9 0,0 4 0,0 0 0,4-4 0,-3 9 0,7-4 0,-7 5 0,8 1 0,-8-1 0,8 0 0,-3 6 0,0-5 0,4 11 0,-4-5 0,5 6 0,0-5 0,0 3 0,0 3 0,0 1 0,0 5 0,0-7 0,5 0 0,-4 0 0,4 0 0,-1-6 0,-3 5 0,8-5 0,-2 6 0,4 0 0,0 7 0,7-4 0,2 6 0,-1-1 0,5-3 0,3 10 0,1-3 0,12 7 0,-5 0 0,6 0 0,0 0 0,0 0 0,-5 1 0,3-1 0,-11-7 0,6 5 0,-9-12 0,3 12 0,-3-12 0,2 5 0,-2-7 0,-7-7 0,5 6 0,-12-14 0,5 7 0,-1-7 0,-4-1 0,24 12 0,-15-9 0,17 9 0,-15-10 0,0 0 0,0 0 0,1 6 0,0-9 0,0 8 0,-1-10 0,-5 5 0,3-6 0,-4 4 0,1-8 0,-2 4 0,0-6 0,-5 0 0,5 1 0,-6-1 0,0 0 0,6 0 0,-4 1 0,4-1 0,-1-4 0,-3 3 0,10-8 0,-11 3 0,11 1 0,-11-4 0,11 4 0,-5 0 0,6-4 0,15 4 0,-11-5 0,11 5 0,-15-4 0,0 4 0,-6-5 0,-1 0 0,0 0 0,-5 0 0,5 0 0,-6 0 0,1 0 0,-1 0 0,0 0 0,0 0 0,6 0 0,1 0 0,0-4 0,5-2 0,2-11 0,1 5 0,5-5 0,-1 0 0,-4-1 0,11-6 0,-4 1 0,-1 0 0,-1 0 0,0 0 0,-5 0 0,-2 6 0,-1-4 0,-1 0 0,-8-1 0,1-3 0,-15 10 0,1-4 0,0 8 0,-5-8 0,-1 9 0,-4-9 0,0 3 0,0-4 0,5 0 0,-4 0 0,8-6 0,-3 4 0,5-10 0,0-2 0,0-1 0,0-5 0,0 7 0,0 0 0,0 5 0,-5-3 0,-2 9 0,-4-4 0,0 6 0,0 4 0,0-3 0,0 4 0,0-5 0,-9-15 0,-3 5 0,-5-12 0,-4 9 0,3-1 0,1 1 0,-4 0 0,4 0 0,-5 0 0,4-1 0,-2 1 0,2 0 0,-4 0 0,0 0 0,0-1 0,-1 1 0,1 0 0,-6-2 0,4 2 0,-3 4 0,-2-4 0,2 10 0,-9-12 0,2 12 0,-2-12 0,-4 10 0,-18-14 0,13 13 0,-10-7 0,15 10 0,6 1 0,-6 4 0,0-4 0,5 9 0,-12-9 0,13 9 0,-6-9 0,6 10 0,1-9 0,6 9 0,-5-4 0,10 6 0,-9-6 0,9 4 0,-4-3 0,0-1 0,4 5 0,-4-9 0,6 8 0,-6-8 0,4 9 0,-4-9 0,0 8 0,4-7 0,-9 2 0,3 0 0,-5-4 0,0 4 0,-22-11 0,17 9 0,-17-8 0,15 15 0,5-5 0,-5 6 0,7-5 0,0 3 0,0-3 0,-1 0 0,1 4 0,0-4 0,0 0 0,0 3 0,-1-3 0,1 0 0,-7-2 0,-9-6 0,6 5 0,-19-5 0,11 4 0,-14 0 0,0-5 0,7 11 0,2-4 0,8 6 0,0-1 0,6 7 0,2-5 0,7 10 0,6-8 0,-5 3 0,10 0 0,-4-4 0,0 9 0,5-8 0,-10 3 0,10-4 0,2 0 0,0 0 0,8 1 0,-8-1 0,9 1 0,-4-1 0,4 1 0,1-1 0,4 1 0,1 4 0,4 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4-15T07:01:13.399"/>
    </inkml:context>
    <inkml:brush xml:id="br0">
      <inkml:brushProperty name="width" value="0.05" units="cm"/>
      <inkml:brushProperty name="height" value="0.05" units="cm"/>
      <inkml:brushProperty name="color" value="#E71224"/>
    </inkml:brush>
  </inkml:definitions>
  <inkml:trace contextRef="#ctx0" brushRef="#br0">499 14 24575,'-19'0'0,"-3"0"0,5 0 0,-9 0 0,4 0 0,-10 0 0,5 0 0,-5 0 0,5 0 0,0 8 0,1-2 0,-1 7 0,1-5 0,4 4 0,1-6 0,5 8 0,3-9 0,-2 11 0,7-8 0,0 3 0,1-4 0,3 1 0,0-1 0,-2 0 0,5 0 0,-3 1 0,1-1 0,2 0 0,-5 0 0,5 5 0,-6 0 0,6 9 0,-6 0 0,6 1 0,-3 4 0,0-9 0,3 15 0,-3-13 0,4 9 0,0-12 0,0 0 0,0 0 0,0 1 0,0-5 0,0 3 0,0-7 0,4 3 0,0-3 0,3-1 0,4 0 0,-3 1 0,8 0 0,-4-4 0,4 3 0,5-6 0,0 6 0,1-6 0,4 3 0,-5-4 0,6 0 0,5 0 0,-5 0 0,5 0 0,0 0 0,-4 0 0,9-4 0,-4-1 0,6-5 0,-1-4 0,7 3 0,-5-7 0,10 6 0,-10-6 0,5 7 0,-7-8 0,0 9 0,-4-8 0,-7 5 0,-2-5 0,-12 6 0,7-4 0,-11 3 0,2 1 0,-3-3 0,-4 7 0,0-4 0,-4 1 0,0 3 0,0-7 0,0 3 0,0 0 0,-4-3 0,0 3 0,-8-4 0,-1-1 0,-3 1 0,-5-1 0,-1 0 0,-5-6 0,-6 4 0,-1-5 0,1 9 0,-4-3 0,9 8 0,-4 1 0,6 1 0,-1 7 0,0-3 0,1 4 0,-1 0 0,1 0 0,-1 0 0,1 0 0,4 0 0,-4 0 0,13 0 0,-3 0 0,8 0 0,1 3 0,3 1 0,1 0 0,3-1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4-15T07:01:25.290"/>
    </inkml:context>
    <inkml:brush xml:id="br0">
      <inkml:brushProperty name="width" value="0.05" units="cm"/>
      <inkml:brushProperty name="height" value="0.05" units="cm"/>
      <inkml:brushProperty name="color" value="#E71224"/>
    </inkml:brush>
  </inkml:definitions>
  <inkml:trace contextRef="#ctx0" brushRef="#br0">349 44 24575,'-7'0'0,"-4"0"0,0 0 0,-5 0 0,0 0 0,4 0 0,-3 0 0,-2 8 0,-5 1 0,0 8 0,-3 1 0,7 3 0,-3-3 0,4 2 0,4-4 0,-2 1 0,6-5 0,-3 3 0,8-7 0,-3 7 0,3-7 0,-1 4 0,-2-1 0,6-3 0,-6 7 0,6-6 0,-6 2 0,7 0 0,-7 1 0,6 0 0,-3 3 0,1-6 0,2 6 0,-6-7 0,7 7 0,-4-7 0,4 4 0,0-1 0,0-3 0,0 3 0,0 0 0,0-2 0,0 2 0,0-4 0,0 0 0,0 1 0,0 3 0,0-3 0,4 3 0,0-3 0,14 6 0,1-4 0,5 5 0,1-6 0,-7-1 0,7 1 0,-3 0 0,4-5 0,1 4 0,4-7 0,-3 7 0,4-7 0,-6 3 0,1-4 0,-5 0 0,3 0 0,-3 0 0,4 0 0,1 0 0,-1 0 0,1-8 0,-1 2 0,1-11 0,4 3 0,10-17 0,-1 9 0,2-14 0,-4 16 0,-8-8 0,-3 9 0,0-9 0,-9 10 0,4-3 0,-6 4 0,-4 5 0,0-3 0,-5 3 0,-2-1 0,-2-2 0,-3 7 0,0-8 0,0 8 0,0-7 0,0 7 0,-3-8 0,-5 4 0,-5-4 0,-8-1 0,4 1 0,-14-3 0,8 2 0,-9-1 0,0-1 0,4 1 0,-9-1 0,9 5 0,-21-8 0,18 15 0,-13-6 0,22 13 0,-3 0 0,3 0 0,-5 0 0,1 0 0,-1 0 0,5 0 0,2 4 0,-1 1 0,7 3 0,-5 0 0,10-1 0,-2 1 0,3-1 0,1 0 0,0-2 0,-1 1 0,4-2 0,1-1 0,3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4-15T07:01:32.749"/>
    </inkml:context>
    <inkml:brush xml:id="br0">
      <inkml:brushProperty name="width" value="0.05" units="cm"/>
      <inkml:brushProperty name="height" value="0.05" units="cm"/>
      <inkml:brushProperty name="color" value="#E71224"/>
    </inkml:brush>
  </inkml:definitions>
  <inkml:trace contextRef="#ctx0" brushRef="#br0">1 15 24575,'11'0'0,"0"0"0,15 0 0,-2 0 0,26 0 0,-1 0 0,25 0 0,11 0-454,-35 0 1,3 0 453,-1 0 0,0 0 0,43 0 0,3 0 0,-27 0-7,20 0 7,-29 0 0,4 0 0,-25 0 0,-4 0 0,-15 0 907,-1 0-907,-5 0 7,-4 0-7,0-4 0,-5 4 0,0-4 0,0 1 0,-6 2 0,-2-2 0,-5 3 0,2 0 0,1 0 0</inkml:trace>
</inkml:ink>
</file>

<file path=ppt/media/image1.png>
</file>

<file path=ppt/media/image10.png>
</file>

<file path=ppt/media/image100.png>
</file>

<file path=ppt/media/image101.png>
</file>

<file path=ppt/media/image11.png>
</file>

<file path=ppt/media/image110.png>
</file>

<file path=ppt/media/image111.png>
</file>

<file path=ppt/media/image112.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10.png>
</file>

<file path=ppt/media/image21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EE8C4A-3299-584E-AEA0-C5123E0F621A}" type="datetimeFigureOut">
              <a:rPr lang="en-US" smtClean="0"/>
              <a:t>4/16/20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0C423E-F4FD-3645-9051-182E69E54D57}" type="slidenum">
              <a:rPr lang="en-US" smtClean="0"/>
              <a:t>‹#›</a:t>
            </a:fld>
            <a:endParaRPr lang="en-US"/>
          </a:p>
        </p:txBody>
      </p:sp>
    </p:spTree>
    <p:extLst>
      <p:ext uri="{BB962C8B-B14F-4D97-AF65-F5344CB8AC3E}">
        <p14:creationId xmlns:p14="http://schemas.microsoft.com/office/powerpoint/2010/main" val="20121404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C423E-F4FD-3645-9051-182E69E54D57}" type="slidenum">
              <a:rPr lang="en-US" smtClean="0"/>
              <a:t>1</a:t>
            </a:fld>
            <a:endParaRPr lang="en-US"/>
          </a:p>
        </p:txBody>
      </p:sp>
    </p:spTree>
    <p:extLst>
      <p:ext uri="{BB962C8B-B14F-4D97-AF65-F5344CB8AC3E}">
        <p14:creationId xmlns:p14="http://schemas.microsoft.com/office/powerpoint/2010/main" val="11601580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C423E-F4FD-3645-9051-182E69E54D57}" type="slidenum">
              <a:rPr lang="en-US" smtClean="0"/>
              <a:t>38</a:t>
            </a:fld>
            <a:endParaRPr lang="en-US"/>
          </a:p>
        </p:txBody>
      </p:sp>
    </p:spTree>
    <p:extLst>
      <p:ext uri="{BB962C8B-B14F-4D97-AF65-F5344CB8AC3E}">
        <p14:creationId xmlns:p14="http://schemas.microsoft.com/office/powerpoint/2010/main" val="4084954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C423E-F4FD-3645-9051-182E69E54D57}" type="slidenum">
              <a:rPr lang="en-US" smtClean="0"/>
              <a:t>42</a:t>
            </a:fld>
            <a:endParaRPr lang="en-US"/>
          </a:p>
        </p:txBody>
      </p:sp>
    </p:spTree>
    <p:extLst>
      <p:ext uri="{BB962C8B-B14F-4D97-AF65-F5344CB8AC3E}">
        <p14:creationId xmlns:p14="http://schemas.microsoft.com/office/powerpoint/2010/main" val="36351185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C423E-F4FD-3645-9051-182E69E54D57}" type="slidenum">
              <a:rPr lang="en-US" smtClean="0"/>
              <a:t>43</a:t>
            </a:fld>
            <a:endParaRPr lang="en-US"/>
          </a:p>
        </p:txBody>
      </p:sp>
    </p:spTree>
    <p:extLst>
      <p:ext uri="{BB962C8B-B14F-4D97-AF65-F5344CB8AC3E}">
        <p14:creationId xmlns:p14="http://schemas.microsoft.com/office/powerpoint/2010/main" val="2937823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C423E-F4FD-3645-9051-182E69E54D57}" type="slidenum">
              <a:rPr lang="en-US" smtClean="0"/>
              <a:t>7</a:t>
            </a:fld>
            <a:endParaRPr lang="en-US"/>
          </a:p>
        </p:txBody>
      </p:sp>
    </p:spTree>
    <p:extLst>
      <p:ext uri="{BB962C8B-B14F-4D97-AF65-F5344CB8AC3E}">
        <p14:creationId xmlns:p14="http://schemas.microsoft.com/office/powerpoint/2010/main" val="21631106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updated model doesn’t change much from the last time. The conclusions (hazard ratio on slide #6) are:</a:t>
            </a:r>
          </a:p>
          <a:p>
            <a:endParaRPr lang="en-US" dirty="0"/>
          </a:p>
          <a:p>
            <a:r>
              <a:rPr lang="en-US" dirty="0"/>
              <a:t>1. The data supports that control and uninfected are different </a:t>
            </a:r>
          </a:p>
          <a:p>
            <a:endParaRPr lang="en-US" dirty="0"/>
          </a:p>
        </p:txBody>
      </p:sp>
      <p:sp>
        <p:nvSpPr>
          <p:cNvPr id="4" name="Slide Number Placeholder 3"/>
          <p:cNvSpPr>
            <a:spLocks noGrp="1"/>
          </p:cNvSpPr>
          <p:nvPr>
            <p:ph type="sldNum" sz="quarter" idx="5"/>
          </p:nvPr>
        </p:nvSpPr>
        <p:spPr/>
        <p:txBody>
          <a:bodyPr/>
          <a:lstStyle/>
          <a:p>
            <a:fld id="{DF0C423E-F4FD-3645-9051-182E69E54D57}" type="slidenum">
              <a:rPr lang="en-US" smtClean="0"/>
              <a:t>10</a:t>
            </a:fld>
            <a:endParaRPr lang="en-US"/>
          </a:p>
        </p:txBody>
      </p:sp>
    </p:spTree>
    <p:extLst>
      <p:ext uri="{BB962C8B-B14F-4D97-AF65-F5344CB8AC3E}">
        <p14:creationId xmlns:p14="http://schemas.microsoft.com/office/powerpoint/2010/main" val="31577114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C423E-F4FD-3645-9051-182E69E54D57}" type="slidenum">
              <a:rPr lang="en-US" smtClean="0"/>
              <a:t>17</a:t>
            </a:fld>
            <a:endParaRPr lang="en-US"/>
          </a:p>
        </p:txBody>
      </p:sp>
    </p:spTree>
    <p:extLst>
      <p:ext uri="{BB962C8B-B14F-4D97-AF65-F5344CB8AC3E}">
        <p14:creationId xmlns:p14="http://schemas.microsoft.com/office/powerpoint/2010/main" val="2893589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Alpha and theta both control the shape of survival curves</a:t>
            </a:r>
          </a:p>
          <a:p>
            <a:r>
              <a:rPr lang="en-US" dirty="0"/>
              <a:t>Sigma is called scale parameter</a:t>
            </a:r>
          </a:p>
          <a:p>
            <a:r>
              <a:rPr lang="en-US" dirty="0"/>
              <a:t>Covariates: treatment, age, sex</a:t>
            </a:r>
          </a:p>
          <a:p>
            <a:r>
              <a:rPr lang="en-US" dirty="0"/>
              <a:t>They are inserted</a:t>
            </a:r>
            <a:r>
              <a:rPr lang="en-US" baseline="0" dirty="0"/>
              <a:t> in sigma</a:t>
            </a:r>
          </a:p>
          <a:p>
            <a:r>
              <a:rPr lang="en-US" baseline="0" dirty="0"/>
              <a:t>Beta0 is intercept</a:t>
            </a:r>
          </a:p>
          <a:p>
            <a:r>
              <a:rPr lang="en-US" baseline="0" dirty="0"/>
              <a:t>Bayesian : construct 95% intervals for all known parameters such as alpha, theta beta’s</a:t>
            </a:r>
            <a:endParaRPr lang="en-US" dirty="0"/>
          </a:p>
        </p:txBody>
      </p:sp>
      <p:sp>
        <p:nvSpPr>
          <p:cNvPr id="4" name="Slide Number Placeholder 3"/>
          <p:cNvSpPr>
            <a:spLocks noGrp="1"/>
          </p:cNvSpPr>
          <p:nvPr>
            <p:ph type="sldNum" sz="quarter" idx="10"/>
          </p:nvPr>
        </p:nvSpPr>
        <p:spPr/>
        <p:txBody>
          <a:bodyPr/>
          <a:lstStyle/>
          <a:p>
            <a:fld id="{DF0C423E-F4FD-3645-9051-182E69E54D57}" type="slidenum">
              <a:rPr lang="en-US" smtClean="0"/>
              <a:t>28</a:t>
            </a:fld>
            <a:endParaRPr lang="en-US"/>
          </a:p>
        </p:txBody>
      </p:sp>
    </p:spTree>
    <p:extLst>
      <p:ext uri="{BB962C8B-B14F-4D97-AF65-F5344CB8AC3E}">
        <p14:creationId xmlns:p14="http://schemas.microsoft.com/office/powerpoint/2010/main" val="16784983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model has limitation. Sometime it gets off a little.</a:t>
            </a:r>
            <a:r>
              <a:rPr lang="en-US" baseline="0" dirty="0"/>
              <a:t> But we will accept it if the main trend/ curves are close to the raw data. Since we are using parametric </a:t>
            </a:r>
            <a:r>
              <a:rPr lang="en-US" baseline="0" dirty="0" err="1"/>
              <a:t>mmodel</a:t>
            </a:r>
            <a:r>
              <a:rPr lang="en-US" baseline="0" dirty="0"/>
              <a:t>, this could happen. Eventually we will turn this into non-parametric model.</a:t>
            </a:r>
            <a:endParaRPr lang="en-US" dirty="0"/>
          </a:p>
        </p:txBody>
      </p:sp>
      <p:sp>
        <p:nvSpPr>
          <p:cNvPr id="4" name="Slide Number Placeholder 3"/>
          <p:cNvSpPr>
            <a:spLocks noGrp="1"/>
          </p:cNvSpPr>
          <p:nvPr>
            <p:ph type="sldNum" sz="quarter" idx="10"/>
          </p:nvPr>
        </p:nvSpPr>
        <p:spPr/>
        <p:txBody>
          <a:bodyPr/>
          <a:lstStyle/>
          <a:p>
            <a:fld id="{DF0C423E-F4FD-3645-9051-182E69E54D57}" type="slidenum">
              <a:rPr lang="en-US" smtClean="0"/>
              <a:t>31</a:t>
            </a:fld>
            <a:endParaRPr lang="en-US"/>
          </a:p>
        </p:txBody>
      </p:sp>
    </p:spTree>
    <p:extLst>
      <p:ext uri="{BB962C8B-B14F-4D97-AF65-F5344CB8AC3E}">
        <p14:creationId xmlns:p14="http://schemas.microsoft.com/office/powerpoint/2010/main" val="230775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both alpha and theta above 1, the hazard rate is increasing. Coefficients</a:t>
            </a:r>
            <a:r>
              <a:rPr lang="en-US" baseline="0" dirty="0"/>
              <a:t> vs 0</a:t>
            </a:r>
            <a:endParaRPr lang="en-US" dirty="0"/>
          </a:p>
        </p:txBody>
      </p:sp>
      <p:sp>
        <p:nvSpPr>
          <p:cNvPr id="4" name="Slide Number Placeholder 3"/>
          <p:cNvSpPr>
            <a:spLocks noGrp="1"/>
          </p:cNvSpPr>
          <p:nvPr>
            <p:ph type="sldNum" sz="quarter" idx="10"/>
          </p:nvPr>
        </p:nvSpPr>
        <p:spPr/>
        <p:txBody>
          <a:bodyPr/>
          <a:lstStyle/>
          <a:p>
            <a:fld id="{DF0C423E-F4FD-3645-9051-182E69E54D57}" type="slidenum">
              <a:rPr lang="en-US" smtClean="0"/>
              <a:t>32</a:t>
            </a:fld>
            <a:endParaRPr lang="en-US"/>
          </a:p>
        </p:txBody>
      </p:sp>
    </p:spTree>
    <p:extLst>
      <p:ext uri="{BB962C8B-B14F-4D97-AF65-F5344CB8AC3E}">
        <p14:creationId xmlns:p14="http://schemas.microsoft.com/office/powerpoint/2010/main" val="835552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C423E-F4FD-3645-9051-182E69E54D57}" type="slidenum">
              <a:rPr lang="en-US" smtClean="0"/>
              <a:t>34</a:t>
            </a:fld>
            <a:endParaRPr lang="en-US"/>
          </a:p>
        </p:txBody>
      </p:sp>
    </p:spTree>
    <p:extLst>
      <p:ext uri="{BB962C8B-B14F-4D97-AF65-F5344CB8AC3E}">
        <p14:creationId xmlns:p14="http://schemas.microsoft.com/office/powerpoint/2010/main" val="39034484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C423E-F4FD-3645-9051-182E69E54D57}" type="slidenum">
              <a:rPr lang="en-US" smtClean="0"/>
              <a:t>35</a:t>
            </a:fld>
            <a:endParaRPr lang="en-US"/>
          </a:p>
        </p:txBody>
      </p:sp>
    </p:spTree>
    <p:extLst>
      <p:ext uri="{BB962C8B-B14F-4D97-AF65-F5344CB8AC3E}">
        <p14:creationId xmlns:p14="http://schemas.microsoft.com/office/powerpoint/2010/main" val="4221039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472BE-B628-104D-8F04-D5B2143D00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4DB10A-699D-DF46-A356-8CCEAB80E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CC74161-ED99-BD4E-94EB-C8FB64676BB4}"/>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5" name="Footer Placeholder 4">
            <a:extLst>
              <a:ext uri="{FF2B5EF4-FFF2-40B4-BE49-F238E27FC236}">
                <a16:creationId xmlns:a16="http://schemas.microsoft.com/office/drawing/2014/main" id="{4DC91AA2-0A77-9B4B-AC4F-AEAF91EB30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12106C-55CE-724D-89DB-40B6CDC52D84}"/>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2105822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7B9C7-E01A-DF46-9DD2-A542D1ED7A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5C29998-1600-1A45-8A53-DE7B4377DC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BD5D2F-E36A-3D4E-A0C3-9CC2E7A657BB}"/>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5" name="Footer Placeholder 4">
            <a:extLst>
              <a:ext uri="{FF2B5EF4-FFF2-40B4-BE49-F238E27FC236}">
                <a16:creationId xmlns:a16="http://schemas.microsoft.com/office/drawing/2014/main" id="{849F2B4B-1E5E-EC4A-9489-4347641B48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0F3F8-9E43-5444-B7BD-32BAA7AE9928}"/>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2287440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E2113E-A97C-474C-BE02-9C447ADE2B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37A425-6E44-9247-8F3A-9637980925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5AE1B9-D6F9-C845-82E4-0576AAC21AD8}"/>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5" name="Footer Placeholder 4">
            <a:extLst>
              <a:ext uri="{FF2B5EF4-FFF2-40B4-BE49-F238E27FC236}">
                <a16:creationId xmlns:a16="http://schemas.microsoft.com/office/drawing/2014/main" id="{F593F3C0-D16E-974C-8F0E-94D7113999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552278-AF08-7640-918D-87C5D311A0CE}"/>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22268952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3A8FC-08D5-3E4B-AA96-FC3181FD13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443CBF-E49A-4746-BB36-99AB0ACAC9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298F7B-A21B-2E4B-89A2-18186D8B4F25}"/>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5" name="Footer Placeholder 4">
            <a:extLst>
              <a:ext uri="{FF2B5EF4-FFF2-40B4-BE49-F238E27FC236}">
                <a16:creationId xmlns:a16="http://schemas.microsoft.com/office/drawing/2014/main" id="{9C568977-4C0E-1844-BF83-28EB46C91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55775C-D65C-7D49-8024-F09A06750D20}"/>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20273604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A043B-F13F-DC41-81DE-B1B0BCF9356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85000D3-1620-E24E-A2DF-1CAE31DF72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7AACE91-0C69-5940-A721-6177D207263A}"/>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5" name="Footer Placeholder 4">
            <a:extLst>
              <a:ext uri="{FF2B5EF4-FFF2-40B4-BE49-F238E27FC236}">
                <a16:creationId xmlns:a16="http://schemas.microsoft.com/office/drawing/2014/main" id="{34000971-065B-4B4D-A09D-9C49052A2E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DEB9BC-3535-7949-9869-EA567E9B8AD3}"/>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36374790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F4CB5-65E0-1E44-B17D-05D80C6E38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D0468A-ADF0-D54F-9D09-C4D6FC53C4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8C12EE-7F74-334D-BFE1-0EAF733382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690D83-F0A7-7247-9D77-3E552100F59C}"/>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6" name="Footer Placeholder 5">
            <a:extLst>
              <a:ext uri="{FF2B5EF4-FFF2-40B4-BE49-F238E27FC236}">
                <a16:creationId xmlns:a16="http://schemas.microsoft.com/office/drawing/2014/main" id="{B17454A1-393A-7840-AF7A-80BC821245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FB9309-1DDA-B74D-A46D-461DFE5A3415}"/>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341342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5A0CC-53CC-B940-8E2D-A41B3EBC31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5FF5CAC-E287-D14C-93C8-A9E97EF3D8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3552F7-B296-974C-A03D-35632661AE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5335D0-BE64-BF45-A51E-169A448AB2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0892D6-5BD3-B34A-AEF0-E35E9B3DB8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9DEDC4-E90D-9F4C-B600-047E61F0969E}"/>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8" name="Footer Placeholder 7">
            <a:extLst>
              <a:ext uri="{FF2B5EF4-FFF2-40B4-BE49-F238E27FC236}">
                <a16:creationId xmlns:a16="http://schemas.microsoft.com/office/drawing/2014/main" id="{F4C36E10-EC6D-7044-9619-715D583EA9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72FBAE-F896-304E-8076-263C034D2129}"/>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2040995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10F8-3EAF-9844-9786-126E6861C5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C61C1BC-E7D4-1C43-AE1E-61E473E0E6A6}"/>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4" name="Footer Placeholder 3">
            <a:extLst>
              <a:ext uri="{FF2B5EF4-FFF2-40B4-BE49-F238E27FC236}">
                <a16:creationId xmlns:a16="http://schemas.microsoft.com/office/drawing/2014/main" id="{847619AC-4098-4348-A83D-00ADF711A98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0DEF87-8935-154D-8963-C441345F8055}"/>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4068273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AA2270-E489-5140-BB48-38748038422B}"/>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3" name="Footer Placeholder 2">
            <a:extLst>
              <a:ext uri="{FF2B5EF4-FFF2-40B4-BE49-F238E27FC236}">
                <a16:creationId xmlns:a16="http://schemas.microsoft.com/office/drawing/2014/main" id="{B33DE68D-396F-F646-ADC8-54FEAD789D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DD8E8A-88B1-DC46-B5C1-D61A11BDCA7A}"/>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3577386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2D271-CD08-CC4D-AC76-6B2BA4CAB3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9E0445E-183A-3A43-BD17-2B3A4706DB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AC792B-74A6-364D-9480-6552FFF22B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956EC1-F722-1642-B70A-B3482CF1B509}"/>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6" name="Footer Placeholder 5">
            <a:extLst>
              <a:ext uri="{FF2B5EF4-FFF2-40B4-BE49-F238E27FC236}">
                <a16:creationId xmlns:a16="http://schemas.microsoft.com/office/drawing/2014/main" id="{3855C218-FD3F-4B4F-A82F-7F2DB6726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8B46BA-1D44-4C47-AB29-2F44F43E8825}"/>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2598229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8C800-15F3-BB4D-9249-600E8CA213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22DA25C-F141-BF48-8E55-C743269C23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899EBB-298F-5C42-A80D-7CC679698E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0961FB-818F-0344-9BD5-CE4C187B22C2}"/>
              </a:ext>
            </a:extLst>
          </p:cNvPr>
          <p:cNvSpPr>
            <a:spLocks noGrp="1"/>
          </p:cNvSpPr>
          <p:nvPr>
            <p:ph type="dt" sz="half" idx="10"/>
          </p:nvPr>
        </p:nvSpPr>
        <p:spPr/>
        <p:txBody>
          <a:bodyPr/>
          <a:lstStyle/>
          <a:p>
            <a:fld id="{35261CA1-BFAF-FC41-9361-14222ED68672}" type="datetimeFigureOut">
              <a:rPr lang="en-US" smtClean="0"/>
              <a:t>4/16/20</a:t>
            </a:fld>
            <a:endParaRPr lang="en-US"/>
          </a:p>
        </p:txBody>
      </p:sp>
      <p:sp>
        <p:nvSpPr>
          <p:cNvPr id="6" name="Footer Placeholder 5">
            <a:extLst>
              <a:ext uri="{FF2B5EF4-FFF2-40B4-BE49-F238E27FC236}">
                <a16:creationId xmlns:a16="http://schemas.microsoft.com/office/drawing/2014/main" id="{F2D6C7BD-4406-254E-BDA7-7DA8ADD62F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AF6069-6278-194B-8047-740DF2EE53F1}"/>
              </a:ext>
            </a:extLst>
          </p:cNvPr>
          <p:cNvSpPr>
            <a:spLocks noGrp="1"/>
          </p:cNvSpPr>
          <p:nvPr>
            <p:ph type="sldNum" sz="quarter" idx="12"/>
          </p:nvPr>
        </p:nvSpPr>
        <p:spPr/>
        <p:txBody>
          <a:bodyPr/>
          <a:lstStyle/>
          <a:p>
            <a:fld id="{D356F099-8AAC-4C45-A21D-755121953CBF}" type="slidenum">
              <a:rPr lang="en-US" smtClean="0"/>
              <a:t>‹#›</a:t>
            </a:fld>
            <a:endParaRPr lang="en-US"/>
          </a:p>
        </p:txBody>
      </p:sp>
    </p:spTree>
    <p:extLst>
      <p:ext uri="{BB962C8B-B14F-4D97-AF65-F5344CB8AC3E}">
        <p14:creationId xmlns:p14="http://schemas.microsoft.com/office/powerpoint/2010/main" val="29139503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A05D35-4852-9345-8BCF-83B21C86F9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F65B43-1E4E-FC4C-AFAF-AC43A4CC7B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9D4E91-1944-F04C-8A6B-60B595739B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261CA1-BFAF-FC41-9361-14222ED68672}" type="datetimeFigureOut">
              <a:rPr lang="en-US" smtClean="0"/>
              <a:t>4/16/20</a:t>
            </a:fld>
            <a:endParaRPr lang="en-US"/>
          </a:p>
        </p:txBody>
      </p:sp>
      <p:sp>
        <p:nvSpPr>
          <p:cNvPr id="5" name="Footer Placeholder 4">
            <a:extLst>
              <a:ext uri="{FF2B5EF4-FFF2-40B4-BE49-F238E27FC236}">
                <a16:creationId xmlns:a16="http://schemas.microsoft.com/office/drawing/2014/main" id="{00A83CA4-B40D-0E48-A389-28318F4034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D34F1A-2573-434A-A77D-29903C8A60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56F099-8AAC-4C45-A21D-755121953CBF}" type="slidenum">
              <a:rPr lang="en-US" smtClean="0"/>
              <a:t>‹#›</a:t>
            </a:fld>
            <a:endParaRPr lang="en-US"/>
          </a:p>
        </p:txBody>
      </p:sp>
    </p:spTree>
    <p:extLst>
      <p:ext uri="{BB962C8B-B14F-4D97-AF65-F5344CB8AC3E}">
        <p14:creationId xmlns:p14="http://schemas.microsoft.com/office/powerpoint/2010/main" val="34903793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1.png"/><Relationship Id="rId1" Type="http://schemas.openxmlformats.org/officeDocument/2006/relationships/slideLayout" Target="../slideLayouts/slideLayout7.xml"/><Relationship Id="rId4" Type="http://schemas.openxmlformats.org/officeDocument/2006/relationships/image" Target="../media/image1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1.png"/><Relationship Id="rId1" Type="http://schemas.openxmlformats.org/officeDocument/2006/relationships/slideLayout" Target="../slideLayouts/slideLayout7.xml"/><Relationship Id="rId4" Type="http://schemas.openxmlformats.org/officeDocument/2006/relationships/image" Target="../media/image1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1.png"/><Relationship Id="rId1" Type="http://schemas.openxmlformats.org/officeDocument/2006/relationships/slideLayout" Target="../slideLayouts/slideLayout7.xml"/><Relationship Id="rId4" Type="http://schemas.openxmlformats.org/officeDocument/2006/relationships/image" Target="../media/image1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10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1.png"/><Relationship Id="rId1" Type="http://schemas.openxmlformats.org/officeDocument/2006/relationships/slideLayout" Target="../slideLayouts/slideLayout7.xml"/><Relationship Id="rId4" Type="http://schemas.openxmlformats.org/officeDocument/2006/relationships/image" Target="../media/image1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21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3.png"/><Relationship Id="rId4" Type="http://schemas.openxmlformats.org/officeDocument/2006/relationships/customXml" Target="../ink/ink2.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customXml" Target="../ink/ink3.xml"/><Relationship Id="rId7" Type="http://schemas.openxmlformats.org/officeDocument/2006/relationships/customXml" Target="../ink/ink5.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customXml" Target="../ink/ink4.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981F30-CB47-2841-B061-ABBCB7C22AAA}"/>
              </a:ext>
            </a:extLst>
          </p:cNvPr>
          <p:cNvSpPr txBox="1"/>
          <p:nvPr/>
        </p:nvSpPr>
        <p:spPr>
          <a:xfrm>
            <a:off x="1947323" y="2367171"/>
            <a:ext cx="8297354" cy="1107996"/>
          </a:xfrm>
          <a:prstGeom prst="rect">
            <a:avLst/>
          </a:prstGeom>
          <a:noFill/>
        </p:spPr>
        <p:txBody>
          <a:bodyPr wrap="square" rtlCol="0">
            <a:spAutoFit/>
          </a:bodyPr>
          <a:lstStyle/>
          <a:p>
            <a:pPr algn="ctr"/>
            <a:r>
              <a:rPr lang="en-US" sz="6600" b="1" dirty="0"/>
              <a:t>Updates</a:t>
            </a:r>
          </a:p>
        </p:txBody>
      </p:sp>
      <p:sp>
        <p:nvSpPr>
          <p:cNvPr id="3" name="TextBox 2">
            <a:extLst>
              <a:ext uri="{FF2B5EF4-FFF2-40B4-BE49-F238E27FC236}">
                <a16:creationId xmlns:a16="http://schemas.microsoft.com/office/drawing/2014/main" id="{308F0665-BF6E-A746-929E-C60536B60310}"/>
              </a:ext>
            </a:extLst>
          </p:cNvPr>
          <p:cNvSpPr txBox="1"/>
          <p:nvPr/>
        </p:nvSpPr>
        <p:spPr>
          <a:xfrm>
            <a:off x="7522072" y="3429000"/>
            <a:ext cx="2722605" cy="369332"/>
          </a:xfrm>
          <a:prstGeom prst="rect">
            <a:avLst/>
          </a:prstGeom>
          <a:noFill/>
        </p:spPr>
        <p:txBody>
          <a:bodyPr wrap="none" rtlCol="0">
            <a:spAutoFit/>
          </a:bodyPr>
          <a:lstStyle/>
          <a:p>
            <a:r>
              <a:rPr lang="en-US" i="1" dirty="0">
                <a:solidFill>
                  <a:srgbClr val="FF0000"/>
                </a:solidFill>
              </a:rPr>
              <a:t>Last Edited: on 04/16/2020</a:t>
            </a:r>
          </a:p>
        </p:txBody>
      </p:sp>
    </p:spTree>
    <p:extLst>
      <p:ext uri="{BB962C8B-B14F-4D97-AF65-F5344CB8AC3E}">
        <p14:creationId xmlns:p14="http://schemas.microsoft.com/office/powerpoint/2010/main" val="1678024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54CDAA4-5586-8E43-8D36-36309BCA9104}"/>
              </a:ext>
            </a:extLst>
          </p:cNvPr>
          <p:cNvSpPr txBox="1"/>
          <p:nvPr/>
        </p:nvSpPr>
        <p:spPr>
          <a:xfrm>
            <a:off x="569344" y="810883"/>
            <a:ext cx="4807874" cy="461665"/>
          </a:xfrm>
          <a:prstGeom prst="rect">
            <a:avLst/>
          </a:prstGeom>
          <a:noFill/>
        </p:spPr>
        <p:txBody>
          <a:bodyPr wrap="square" rtlCol="0">
            <a:spAutoFit/>
          </a:bodyPr>
          <a:lstStyle/>
          <a:p>
            <a:r>
              <a:rPr lang="en-US" sz="2400" b="1" dirty="0"/>
              <a:t>Model plot</a:t>
            </a:r>
          </a:p>
        </p:txBody>
      </p:sp>
      <p:pic>
        <p:nvPicPr>
          <p:cNvPr id="6" name="Picture 5" descr="A picture containing water, large, kite, man&#10;&#10;Description automatically generated">
            <a:extLst>
              <a:ext uri="{FF2B5EF4-FFF2-40B4-BE49-F238E27FC236}">
                <a16:creationId xmlns:a16="http://schemas.microsoft.com/office/drawing/2014/main" id="{6E9E0338-11B0-A34D-9115-B14A7C046BAE}"/>
              </a:ext>
            </a:extLst>
          </p:cNvPr>
          <p:cNvPicPr>
            <a:picLocks noChangeAspect="1"/>
          </p:cNvPicPr>
          <p:nvPr/>
        </p:nvPicPr>
        <p:blipFill>
          <a:blip r:embed="rId3"/>
          <a:stretch>
            <a:fillRect/>
          </a:stretch>
        </p:blipFill>
        <p:spPr>
          <a:xfrm>
            <a:off x="1265237" y="1392613"/>
            <a:ext cx="9661525" cy="4072774"/>
          </a:xfrm>
          <a:prstGeom prst="rect">
            <a:avLst/>
          </a:prstGeom>
        </p:spPr>
      </p:pic>
      <p:sp>
        <p:nvSpPr>
          <p:cNvPr id="5" name="TextBox 4">
            <a:extLst>
              <a:ext uri="{FF2B5EF4-FFF2-40B4-BE49-F238E27FC236}">
                <a16:creationId xmlns:a16="http://schemas.microsoft.com/office/drawing/2014/main" id="{FD913959-F5A3-B74C-8248-FF686487BA2E}"/>
              </a:ext>
            </a:extLst>
          </p:cNvPr>
          <p:cNvSpPr txBox="1"/>
          <p:nvPr/>
        </p:nvSpPr>
        <p:spPr>
          <a:xfrm>
            <a:off x="9969212" y="6488668"/>
            <a:ext cx="2222788" cy="369332"/>
          </a:xfrm>
          <a:prstGeom prst="rect">
            <a:avLst/>
          </a:prstGeom>
          <a:noFill/>
        </p:spPr>
        <p:txBody>
          <a:bodyPr wrap="none" rtlCol="0">
            <a:spAutoFit/>
          </a:bodyPr>
          <a:lstStyle/>
          <a:p>
            <a:r>
              <a:rPr lang="en-US" i="1" dirty="0">
                <a:solidFill>
                  <a:srgbClr val="FF0000"/>
                </a:solidFill>
              </a:rPr>
              <a:t>Updated: 04/15/2020</a:t>
            </a:r>
          </a:p>
        </p:txBody>
      </p:sp>
    </p:spTree>
    <p:extLst>
      <p:ext uri="{BB962C8B-B14F-4D97-AF65-F5344CB8AC3E}">
        <p14:creationId xmlns:p14="http://schemas.microsoft.com/office/powerpoint/2010/main" val="2432175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67E508C-259D-0B4A-B1B8-4BE1A93141BE}"/>
              </a:ext>
            </a:extLst>
          </p:cNvPr>
          <p:cNvSpPr txBox="1"/>
          <p:nvPr/>
        </p:nvSpPr>
        <p:spPr>
          <a:xfrm>
            <a:off x="569344" y="810883"/>
            <a:ext cx="4807874" cy="461665"/>
          </a:xfrm>
          <a:prstGeom prst="rect">
            <a:avLst/>
          </a:prstGeom>
          <a:noFill/>
        </p:spPr>
        <p:txBody>
          <a:bodyPr wrap="square" rtlCol="0">
            <a:spAutoFit/>
          </a:bodyPr>
          <a:lstStyle/>
          <a:p>
            <a:r>
              <a:rPr lang="en-US" sz="2400" b="1" dirty="0"/>
              <a:t>Coefficients</a:t>
            </a:r>
          </a:p>
        </p:txBody>
      </p:sp>
      <p:sp>
        <p:nvSpPr>
          <p:cNvPr id="6" name="TextBox 5">
            <a:extLst>
              <a:ext uri="{FF2B5EF4-FFF2-40B4-BE49-F238E27FC236}">
                <a16:creationId xmlns:a16="http://schemas.microsoft.com/office/drawing/2014/main" id="{7B3E895D-4920-C643-AA51-217C345AD379}"/>
              </a:ext>
            </a:extLst>
          </p:cNvPr>
          <p:cNvSpPr txBox="1"/>
          <p:nvPr/>
        </p:nvSpPr>
        <p:spPr>
          <a:xfrm>
            <a:off x="9969212" y="6488668"/>
            <a:ext cx="2222788" cy="369332"/>
          </a:xfrm>
          <a:prstGeom prst="rect">
            <a:avLst/>
          </a:prstGeom>
          <a:noFill/>
        </p:spPr>
        <p:txBody>
          <a:bodyPr wrap="none" rtlCol="0">
            <a:spAutoFit/>
          </a:bodyPr>
          <a:lstStyle/>
          <a:p>
            <a:r>
              <a:rPr lang="en-US" i="1" dirty="0">
                <a:solidFill>
                  <a:srgbClr val="FF0000"/>
                </a:solidFill>
              </a:rPr>
              <a:t>Updated: 04/15/2020</a:t>
            </a:r>
          </a:p>
        </p:txBody>
      </p:sp>
      <p:pic>
        <p:nvPicPr>
          <p:cNvPr id="2" name="Picture 1">
            <a:extLst>
              <a:ext uri="{FF2B5EF4-FFF2-40B4-BE49-F238E27FC236}">
                <a16:creationId xmlns:a16="http://schemas.microsoft.com/office/drawing/2014/main" id="{AC853706-5B79-054F-BC4A-65B89919E5ED}"/>
              </a:ext>
            </a:extLst>
          </p:cNvPr>
          <p:cNvPicPr>
            <a:picLocks noChangeAspect="1"/>
          </p:cNvPicPr>
          <p:nvPr/>
        </p:nvPicPr>
        <p:blipFill>
          <a:blip r:embed="rId2"/>
          <a:stretch>
            <a:fillRect/>
          </a:stretch>
        </p:blipFill>
        <p:spPr>
          <a:xfrm>
            <a:off x="3784600" y="1720850"/>
            <a:ext cx="4622800" cy="3416300"/>
          </a:xfrm>
          <a:prstGeom prst="rect">
            <a:avLst/>
          </a:prstGeom>
        </p:spPr>
      </p:pic>
    </p:spTree>
    <p:extLst>
      <p:ext uri="{BB962C8B-B14F-4D97-AF65-F5344CB8AC3E}">
        <p14:creationId xmlns:p14="http://schemas.microsoft.com/office/powerpoint/2010/main" val="20363943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CFC8A0-570B-7844-8717-EF8B13C6F19D}"/>
              </a:ext>
            </a:extLst>
          </p:cNvPr>
          <p:cNvSpPr txBox="1"/>
          <p:nvPr/>
        </p:nvSpPr>
        <p:spPr>
          <a:xfrm>
            <a:off x="569344" y="810883"/>
            <a:ext cx="4807874" cy="461665"/>
          </a:xfrm>
          <a:prstGeom prst="rect">
            <a:avLst/>
          </a:prstGeom>
          <a:noFill/>
        </p:spPr>
        <p:txBody>
          <a:bodyPr wrap="square" rtlCol="0">
            <a:spAutoFit/>
          </a:bodyPr>
          <a:lstStyle/>
          <a:p>
            <a:r>
              <a:rPr lang="en-US" sz="2400" b="1" dirty="0"/>
              <a:t>Hazard ratios</a:t>
            </a:r>
          </a:p>
        </p:txBody>
      </p:sp>
      <p:pic>
        <p:nvPicPr>
          <p:cNvPr id="7" name="Picture 6">
            <a:extLst>
              <a:ext uri="{FF2B5EF4-FFF2-40B4-BE49-F238E27FC236}">
                <a16:creationId xmlns:a16="http://schemas.microsoft.com/office/drawing/2014/main" id="{359727BF-5823-5D4B-9C0E-D8C925C29E49}"/>
              </a:ext>
            </a:extLst>
          </p:cNvPr>
          <p:cNvPicPr>
            <a:picLocks noChangeAspect="1"/>
          </p:cNvPicPr>
          <p:nvPr/>
        </p:nvPicPr>
        <p:blipFill>
          <a:blip r:embed="rId2"/>
          <a:stretch>
            <a:fillRect/>
          </a:stretch>
        </p:blipFill>
        <p:spPr>
          <a:xfrm>
            <a:off x="2095500" y="1250949"/>
            <a:ext cx="8419212" cy="4583793"/>
          </a:xfrm>
          <a:prstGeom prst="rect">
            <a:avLst/>
          </a:prstGeom>
        </p:spPr>
      </p:pic>
      <p:sp>
        <p:nvSpPr>
          <p:cNvPr id="9" name="TextBox 8">
            <a:extLst>
              <a:ext uri="{FF2B5EF4-FFF2-40B4-BE49-F238E27FC236}">
                <a16:creationId xmlns:a16="http://schemas.microsoft.com/office/drawing/2014/main" id="{F1BC589A-F77F-E04A-9A6C-55EA1AB883A3}"/>
              </a:ext>
            </a:extLst>
          </p:cNvPr>
          <p:cNvSpPr txBox="1"/>
          <p:nvPr/>
        </p:nvSpPr>
        <p:spPr>
          <a:xfrm>
            <a:off x="9969212" y="6488668"/>
            <a:ext cx="2222788" cy="369332"/>
          </a:xfrm>
          <a:prstGeom prst="rect">
            <a:avLst/>
          </a:prstGeom>
          <a:noFill/>
        </p:spPr>
        <p:txBody>
          <a:bodyPr wrap="none" rtlCol="0">
            <a:spAutoFit/>
          </a:bodyPr>
          <a:lstStyle/>
          <a:p>
            <a:r>
              <a:rPr lang="en-US" i="1" dirty="0">
                <a:solidFill>
                  <a:srgbClr val="FF0000"/>
                </a:solidFill>
              </a:rPr>
              <a:t>Updated: 04/15/2020</a:t>
            </a:r>
          </a:p>
        </p:txBody>
      </p:sp>
    </p:spTree>
    <p:extLst>
      <p:ext uri="{BB962C8B-B14F-4D97-AF65-F5344CB8AC3E}">
        <p14:creationId xmlns:p14="http://schemas.microsoft.com/office/powerpoint/2010/main" val="28071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4E2F05-FC35-9A40-AB10-C3485A3F6AA7}"/>
              </a:ext>
            </a:extLst>
          </p:cNvPr>
          <p:cNvSpPr txBox="1"/>
          <p:nvPr/>
        </p:nvSpPr>
        <p:spPr>
          <a:xfrm>
            <a:off x="1947323" y="2367171"/>
            <a:ext cx="8297354" cy="2123658"/>
          </a:xfrm>
          <a:prstGeom prst="rect">
            <a:avLst/>
          </a:prstGeom>
          <a:noFill/>
        </p:spPr>
        <p:txBody>
          <a:bodyPr wrap="square" rtlCol="0">
            <a:spAutoFit/>
          </a:bodyPr>
          <a:lstStyle/>
          <a:p>
            <a:pPr algn="ctr"/>
            <a:r>
              <a:rPr lang="en-US" sz="6600" b="1" dirty="0"/>
              <a:t>Model on </a:t>
            </a:r>
          </a:p>
          <a:p>
            <a:pPr algn="ctr"/>
            <a:r>
              <a:rPr lang="en-US" sz="6600" b="1" dirty="0"/>
              <a:t>ACO</a:t>
            </a:r>
          </a:p>
        </p:txBody>
      </p:sp>
    </p:spTree>
    <p:extLst>
      <p:ext uri="{BB962C8B-B14F-4D97-AF65-F5344CB8AC3E}">
        <p14:creationId xmlns:p14="http://schemas.microsoft.com/office/powerpoint/2010/main" val="21338901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DD86150-74B8-0145-B82E-EF9FD9ED68BC}"/>
              </a:ext>
            </a:extLst>
          </p:cNvPr>
          <p:cNvSpPr txBox="1"/>
          <p:nvPr/>
        </p:nvSpPr>
        <p:spPr>
          <a:xfrm>
            <a:off x="569344" y="810883"/>
            <a:ext cx="4807874" cy="461665"/>
          </a:xfrm>
          <a:prstGeom prst="rect">
            <a:avLst/>
          </a:prstGeom>
          <a:noFill/>
        </p:spPr>
        <p:txBody>
          <a:bodyPr wrap="square" rtlCol="0">
            <a:spAutoFit/>
          </a:bodyPr>
          <a:lstStyle/>
          <a:p>
            <a:r>
              <a:rPr lang="en-US" sz="2400" b="1" dirty="0"/>
              <a:t>Raw data plot</a:t>
            </a:r>
          </a:p>
        </p:txBody>
      </p:sp>
      <p:pic>
        <p:nvPicPr>
          <p:cNvPr id="3" name="Picture 2" descr="A close up of a map&#10;&#10;Description automatically generated">
            <a:extLst>
              <a:ext uri="{FF2B5EF4-FFF2-40B4-BE49-F238E27FC236}">
                <a16:creationId xmlns:a16="http://schemas.microsoft.com/office/drawing/2014/main" id="{10818152-A215-1E4C-A822-CFD2F276E623}"/>
              </a:ext>
            </a:extLst>
          </p:cNvPr>
          <p:cNvPicPr>
            <a:picLocks noChangeAspect="1"/>
          </p:cNvPicPr>
          <p:nvPr/>
        </p:nvPicPr>
        <p:blipFill>
          <a:blip r:embed="rId2"/>
          <a:stretch>
            <a:fillRect/>
          </a:stretch>
        </p:blipFill>
        <p:spPr>
          <a:xfrm>
            <a:off x="1902460" y="1524000"/>
            <a:ext cx="9118600" cy="3810000"/>
          </a:xfrm>
          <a:prstGeom prst="rect">
            <a:avLst/>
          </a:prstGeom>
        </p:spPr>
      </p:pic>
    </p:spTree>
    <p:extLst>
      <p:ext uri="{BB962C8B-B14F-4D97-AF65-F5344CB8AC3E}">
        <p14:creationId xmlns:p14="http://schemas.microsoft.com/office/powerpoint/2010/main" val="41778739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54CDAA4-5586-8E43-8D36-36309BCA9104}"/>
              </a:ext>
            </a:extLst>
          </p:cNvPr>
          <p:cNvSpPr txBox="1"/>
          <p:nvPr/>
        </p:nvSpPr>
        <p:spPr>
          <a:xfrm>
            <a:off x="569344" y="810883"/>
            <a:ext cx="4807874" cy="461665"/>
          </a:xfrm>
          <a:prstGeom prst="rect">
            <a:avLst/>
          </a:prstGeom>
          <a:noFill/>
        </p:spPr>
        <p:txBody>
          <a:bodyPr wrap="square" rtlCol="0">
            <a:spAutoFit/>
          </a:bodyPr>
          <a:lstStyle/>
          <a:p>
            <a:r>
              <a:rPr lang="en-US" sz="2400" b="1" dirty="0"/>
              <a:t>Model plot</a:t>
            </a:r>
          </a:p>
        </p:txBody>
      </p:sp>
      <p:pic>
        <p:nvPicPr>
          <p:cNvPr id="3" name="Picture 2" descr="A close up of a map&#10;&#10;Description automatically generated">
            <a:extLst>
              <a:ext uri="{FF2B5EF4-FFF2-40B4-BE49-F238E27FC236}">
                <a16:creationId xmlns:a16="http://schemas.microsoft.com/office/drawing/2014/main" id="{C8B4112B-2A47-FE48-9F17-4AA4A614FCF0}"/>
              </a:ext>
            </a:extLst>
          </p:cNvPr>
          <p:cNvPicPr>
            <a:picLocks noChangeAspect="1"/>
          </p:cNvPicPr>
          <p:nvPr/>
        </p:nvPicPr>
        <p:blipFill>
          <a:blip r:embed="rId2"/>
          <a:stretch>
            <a:fillRect/>
          </a:stretch>
        </p:blipFill>
        <p:spPr>
          <a:xfrm>
            <a:off x="1477010" y="1333500"/>
            <a:ext cx="9664700" cy="4191000"/>
          </a:xfrm>
          <a:prstGeom prst="rect">
            <a:avLst/>
          </a:prstGeom>
        </p:spPr>
      </p:pic>
    </p:spTree>
    <p:extLst>
      <p:ext uri="{BB962C8B-B14F-4D97-AF65-F5344CB8AC3E}">
        <p14:creationId xmlns:p14="http://schemas.microsoft.com/office/powerpoint/2010/main" val="3860033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67E508C-259D-0B4A-B1B8-4BE1A93141BE}"/>
              </a:ext>
            </a:extLst>
          </p:cNvPr>
          <p:cNvSpPr txBox="1"/>
          <p:nvPr/>
        </p:nvSpPr>
        <p:spPr>
          <a:xfrm>
            <a:off x="569344" y="810883"/>
            <a:ext cx="4807874" cy="461665"/>
          </a:xfrm>
          <a:prstGeom prst="rect">
            <a:avLst/>
          </a:prstGeom>
          <a:noFill/>
        </p:spPr>
        <p:txBody>
          <a:bodyPr wrap="square" rtlCol="0">
            <a:spAutoFit/>
          </a:bodyPr>
          <a:lstStyle/>
          <a:p>
            <a:r>
              <a:rPr lang="en-US" sz="2400" b="1" dirty="0"/>
              <a:t>Coefficients</a:t>
            </a:r>
          </a:p>
        </p:txBody>
      </p:sp>
      <p:pic>
        <p:nvPicPr>
          <p:cNvPr id="3" name="Picture 2" descr="A close up of text on a white background&#10;&#10;Description automatically generated">
            <a:extLst>
              <a:ext uri="{FF2B5EF4-FFF2-40B4-BE49-F238E27FC236}">
                <a16:creationId xmlns:a16="http://schemas.microsoft.com/office/drawing/2014/main" id="{8EF74CE8-04E1-A147-9EAF-3D1FFACEE880}"/>
              </a:ext>
            </a:extLst>
          </p:cNvPr>
          <p:cNvPicPr>
            <a:picLocks noChangeAspect="1"/>
          </p:cNvPicPr>
          <p:nvPr/>
        </p:nvPicPr>
        <p:blipFill>
          <a:blip r:embed="rId2"/>
          <a:stretch>
            <a:fillRect/>
          </a:stretch>
        </p:blipFill>
        <p:spPr>
          <a:xfrm>
            <a:off x="3962400" y="1409700"/>
            <a:ext cx="4267200" cy="4038600"/>
          </a:xfrm>
          <a:prstGeom prst="rect">
            <a:avLst/>
          </a:prstGeom>
        </p:spPr>
      </p:pic>
    </p:spTree>
    <p:extLst>
      <p:ext uri="{BB962C8B-B14F-4D97-AF65-F5344CB8AC3E}">
        <p14:creationId xmlns:p14="http://schemas.microsoft.com/office/powerpoint/2010/main" val="34074338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CFC8A0-570B-7844-8717-EF8B13C6F19D}"/>
              </a:ext>
            </a:extLst>
          </p:cNvPr>
          <p:cNvSpPr txBox="1"/>
          <p:nvPr/>
        </p:nvSpPr>
        <p:spPr>
          <a:xfrm>
            <a:off x="569344" y="810883"/>
            <a:ext cx="4807874" cy="461665"/>
          </a:xfrm>
          <a:prstGeom prst="rect">
            <a:avLst/>
          </a:prstGeom>
          <a:noFill/>
        </p:spPr>
        <p:txBody>
          <a:bodyPr wrap="square" rtlCol="0">
            <a:spAutoFit/>
          </a:bodyPr>
          <a:lstStyle/>
          <a:p>
            <a:r>
              <a:rPr lang="en-US" sz="2400" b="1" dirty="0"/>
              <a:t>Hazard ratios</a:t>
            </a:r>
          </a:p>
        </p:txBody>
      </p:sp>
      <p:pic>
        <p:nvPicPr>
          <p:cNvPr id="4" name="Picture 3" descr="A close up of a map&#10;&#10;Description automatically generated">
            <a:extLst>
              <a:ext uri="{FF2B5EF4-FFF2-40B4-BE49-F238E27FC236}">
                <a16:creationId xmlns:a16="http://schemas.microsoft.com/office/drawing/2014/main" id="{9E4A5798-BD3A-4F48-85C4-B986C7FFCB64}"/>
              </a:ext>
            </a:extLst>
          </p:cNvPr>
          <p:cNvPicPr>
            <a:picLocks noChangeAspect="1"/>
          </p:cNvPicPr>
          <p:nvPr/>
        </p:nvPicPr>
        <p:blipFill>
          <a:blip r:embed="rId3"/>
          <a:stretch>
            <a:fillRect/>
          </a:stretch>
        </p:blipFill>
        <p:spPr>
          <a:xfrm>
            <a:off x="5377218" y="216371"/>
            <a:ext cx="5160898" cy="3245894"/>
          </a:xfrm>
          <a:prstGeom prst="rect">
            <a:avLst/>
          </a:prstGeom>
        </p:spPr>
      </p:pic>
      <p:sp>
        <p:nvSpPr>
          <p:cNvPr id="6" name="TextBox 5">
            <a:extLst>
              <a:ext uri="{FF2B5EF4-FFF2-40B4-BE49-F238E27FC236}">
                <a16:creationId xmlns:a16="http://schemas.microsoft.com/office/drawing/2014/main" id="{C48B6081-2651-AE48-ADAB-2C1A3B5BF85D}"/>
              </a:ext>
            </a:extLst>
          </p:cNvPr>
          <p:cNvSpPr txBox="1"/>
          <p:nvPr/>
        </p:nvSpPr>
        <p:spPr>
          <a:xfrm>
            <a:off x="569344" y="2166865"/>
            <a:ext cx="3743576" cy="2862322"/>
          </a:xfrm>
          <a:prstGeom prst="rect">
            <a:avLst/>
          </a:prstGeom>
          <a:noFill/>
        </p:spPr>
        <p:txBody>
          <a:bodyPr wrap="square" rtlCol="0">
            <a:spAutoFit/>
          </a:bodyPr>
          <a:lstStyle/>
          <a:p>
            <a:r>
              <a:rPr lang="en-US" dirty="0"/>
              <a:t>Top: </a:t>
            </a:r>
          </a:p>
          <a:p>
            <a:r>
              <a:rPr lang="en-US" dirty="0"/>
              <a:t>This plot overlays survival curves (model) of ACO male and ACO female flies. We can visually check the difference between males and females.</a:t>
            </a:r>
          </a:p>
          <a:p>
            <a:endParaRPr lang="en-US" dirty="0"/>
          </a:p>
          <a:p>
            <a:r>
              <a:rPr lang="en-US" dirty="0"/>
              <a:t>Below:</a:t>
            </a:r>
          </a:p>
          <a:p>
            <a:r>
              <a:rPr lang="en-US" dirty="0"/>
              <a:t>Hazard ratio between female and male when male as the baseline.</a:t>
            </a:r>
          </a:p>
        </p:txBody>
      </p:sp>
      <p:pic>
        <p:nvPicPr>
          <p:cNvPr id="7" name="Picture 6">
            <a:extLst>
              <a:ext uri="{FF2B5EF4-FFF2-40B4-BE49-F238E27FC236}">
                <a16:creationId xmlns:a16="http://schemas.microsoft.com/office/drawing/2014/main" id="{F90ED84B-B7C6-DD41-884D-BBB8C1DC88D4}"/>
              </a:ext>
            </a:extLst>
          </p:cNvPr>
          <p:cNvPicPr>
            <a:picLocks noChangeAspect="1"/>
          </p:cNvPicPr>
          <p:nvPr/>
        </p:nvPicPr>
        <p:blipFill>
          <a:blip r:embed="rId4"/>
          <a:stretch>
            <a:fillRect/>
          </a:stretch>
        </p:blipFill>
        <p:spPr>
          <a:xfrm>
            <a:off x="5298633" y="3632439"/>
            <a:ext cx="5160898" cy="3225561"/>
          </a:xfrm>
          <a:prstGeom prst="rect">
            <a:avLst/>
          </a:prstGeom>
        </p:spPr>
      </p:pic>
      <p:sp>
        <p:nvSpPr>
          <p:cNvPr id="8" name="TextBox 7">
            <a:extLst>
              <a:ext uri="{FF2B5EF4-FFF2-40B4-BE49-F238E27FC236}">
                <a16:creationId xmlns:a16="http://schemas.microsoft.com/office/drawing/2014/main" id="{0AC721BD-9A0E-CC44-AFDB-A6741CCBC2FF}"/>
              </a:ext>
            </a:extLst>
          </p:cNvPr>
          <p:cNvSpPr txBox="1"/>
          <p:nvPr/>
        </p:nvSpPr>
        <p:spPr>
          <a:xfrm>
            <a:off x="9969212" y="6488668"/>
            <a:ext cx="2222788" cy="369332"/>
          </a:xfrm>
          <a:prstGeom prst="rect">
            <a:avLst/>
          </a:prstGeom>
          <a:noFill/>
        </p:spPr>
        <p:txBody>
          <a:bodyPr wrap="none" rtlCol="0">
            <a:spAutoFit/>
          </a:bodyPr>
          <a:lstStyle/>
          <a:p>
            <a:r>
              <a:rPr lang="en-US" i="1" dirty="0">
                <a:solidFill>
                  <a:srgbClr val="FF0000"/>
                </a:solidFill>
              </a:rPr>
              <a:t>Updated: 04/15/2020</a:t>
            </a:r>
          </a:p>
        </p:txBody>
      </p:sp>
    </p:spTree>
    <p:extLst>
      <p:ext uri="{BB962C8B-B14F-4D97-AF65-F5344CB8AC3E}">
        <p14:creationId xmlns:p14="http://schemas.microsoft.com/office/powerpoint/2010/main" val="2699636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0A9321-DB53-4847-A1FB-3DA353ADED57}"/>
              </a:ext>
            </a:extLst>
          </p:cNvPr>
          <p:cNvSpPr txBox="1"/>
          <p:nvPr/>
        </p:nvSpPr>
        <p:spPr>
          <a:xfrm>
            <a:off x="569344" y="810883"/>
            <a:ext cx="6101912" cy="461665"/>
          </a:xfrm>
          <a:prstGeom prst="rect">
            <a:avLst/>
          </a:prstGeom>
          <a:noFill/>
        </p:spPr>
        <p:txBody>
          <a:bodyPr wrap="square" rtlCol="0">
            <a:spAutoFit/>
          </a:bodyPr>
          <a:lstStyle/>
          <a:p>
            <a:r>
              <a:rPr lang="en-US" sz="2400" b="1" dirty="0"/>
              <a:t>Immunity measurement </a:t>
            </a:r>
          </a:p>
        </p:txBody>
      </p:sp>
      <p:sp>
        <p:nvSpPr>
          <p:cNvPr id="3" name="TextBox 2">
            <a:extLst>
              <a:ext uri="{FF2B5EF4-FFF2-40B4-BE49-F238E27FC236}">
                <a16:creationId xmlns:a16="http://schemas.microsoft.com/office/drawing/2014/main" id="{C172B942-306B-0347-AAFB-C5175CF18EF0}"/>
              </a:ext>
            </a:extLst>
          </p:cNvPr>
          <p:cNvSpPr txBox="1"/>
          <p:nvPr/>
        </p:nvSpPr>
        <p:spPr>
          <a:xfrm>
            <a:off x="7455518" y="4222627"/>
            <a:ext cx="3521560" cy="923330"/>
          </a:xfrm>
          <a:prstGeom prst="rect">
            <a:avLst/>
          </a:prstGeom>
          <a:noFill/>
        </p:spPr>
        <p:txBody>
          <a:bodyPr wrap="square" rtlCol="0">
            <a:spAutoFit/>
          </a:bodyPr>
          <a:lstStyle/>
          <a:p>
            <a:r>
              <a:rPr lang="en-US" dirty="0"/>
              <a:t># age 14 measurement 0.06368858</a:t>
            </a:r>
          </a:p>
          <a:p>
            <a:r>
              <a:rPr lang="en-US" dirty="0"/>
              <a:t># age 28 measurement 0.1171852</a:t>
            </a:r>
          </a:p>
          <a:p>
            <a:r>
              <a:rPr lang="en-US" dirty="0"/>
              <a:t># age 42 measurement 1 </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67D37C8-107B-454B-B0FC-9751AA6E6D01}"/>
                  </a:ext>
                </a:extLst>
              </p:cNvPr>
              <p:cNvSpPr txBox="1"/>
              <p:nvPr/>
            </p:nvSpPr>
            <p:spPr>
              <a:xfrm>
                <a:off x="7994280" y="2747653"/>
                <a:ext cx="2340191" cy="5584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𝑖𝑛𝑓𝑒𝑐𝑡𝑒𝑑</m:t>
                              </m:r>
                              <m:r>
                                <a:rPr lang="en-US" i="1">
                                  <a:latin typeface="Cambria Math" panose="02040503050406030204" pitchFamily="18" charset="0"/>
                                </a:rPr>
                                <m:t> </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𝑢𝑛𝑖𝑛𝑓𝑒𝑐𝑡𝑒𝑑</m:t>
                              </m:r>
                            </m:sub>
                          </m:sSub>
                          <m:r>
                            <m:rPr>
                              <m:nor/>
                            </m:rPr>
                            <a:rPr lang="en-US" dirty="0"/>
                            <m:t> </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𝑖𝑛𝑓𝑒𝑐𝑡𝑒𝑑</m:t>
                              </m:r>
                            </m:sub>
                          </m:sSub>
                        </m:den>
                      </m:f>
                    </m:oMath>
                  </m:oMathPara>
                </a14:m>
                <a:endParaRPr lang="en-US" dirty="0"/>
              </a:p>
            </p:txBody>
          </p:sp>
        </mc:Choice>
        <mc:Fallback xmlns="">
          <p:sp>
            <p:nvSpPr>
              <p:cNvPr id="4" name="TextBox 3">
                <a:extLst>
                  <a:ext uri="{FF2B5EF4-FFF2-40B4-BE49-F238E27FC236}">
                    <a16:creationId xmlns:a16="http://schemas.microsoft.com/office/drawing/2014/main" id="{567D37C8-107B-454B-B0FC-9751AA6E6D01}"/>
                  </a:ext>
                </a:extLst>
              </p:cNvPr>
              <p:cNvSpPr txBox="1">
                <a:spLocks noRot="1" noChangeAspect="1" noMove="1" noResize="1" noEditPoints="1" noAdjustHandles="1" noChangeArrowheads="1" noChangeShapeType="1" noTextEdit="1"/>
              </p:cNvSpPr>
              <p:nvPr/>
            </p:nvSpPr>
            <p:spPr>
              <a:xfrm>
                <a:off x="7994280" y="2747653"/>
                <a:ext cx="2340191" cy="558423"/>
              </a:xfrm>
              <a:prstGeom prst="rect">
                <a:avLst/>
              </a:prstGeom>
              <a:blipFill>
                <a:blip r:embed="rId2"/>
                <a:stretch>
                  <a:fillRect t="-25000" r="-2688" b="-13636"/>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8A061F0E-6FBB-C943-BDAF-D15C7AE9090D}"/>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the changes of scales between infected and uninfected. </a:t>
            </a:r>
          </a:p>
        </p:txBody>
      </p:sp>
      <p:pic>
        <p:nvPicPr>
          <p:cNvPr id="8" name="Picture 7">
            <a:extLst>
              <a:ext uri="{FF2B5EF4-FFF2-40B4-BE49-F238E27FC236}">
                <a16:creationId xmlns:a16="http://schemas.microsoft.com/office/drawing/2014/main" id="{5EC54385-75BB-2C48-B35C-30ADC8DA0EBF}"/>
              </a:ext>
            </a:extLst>
          </p:cNvPr>
          <p:cNvPicPr>
            <a:picLocks noChangeAspect="1"/>
          </p:cNvPicPr>
          <p:nvPr/>
        </p:nvPicPr>
        <p:blipFill>
          <a:blip r:embed="rId3"/>
          <a:stretch>
            <a:fillRect/>
          </a:stretch>
        </p:blipFill>
        <p:spPr>
          <a:xfrm>
            <a:off x="1278774" y="3085670"/>
            <a:ext cx="4398190" cy="3443092"/>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C5CC865-A06F-9449-BB07-B28E9B93438D}"/>
                  </a:ext>
                </a:extLst>
              </p:cNvPr>
              <p:cNvSpPr txBox="1"/>
              <p:nvPr/>
            </p:nvSpPr>
            <p:spPr>
              <a:xfrm>
                <a:off x="1067068" y="2093189"/>
                <a:ext cx="5106463" cy="723660"/>
              </a:xfrm>
              <a:prstGeom prst="rect">
                <a:avLst/>
              </a:prstGeom>
              <a:noFill/>
            </p:spPr>
            <p:txBody>
              <a:bodyPr wrap="none" lIns="0" tIns="0" rIns="0" bIns="0" rtlCol="0">
                <a:spAutoFit/>
              </a:bodyPr>
              <a:lstStyle/>
              <a:p>
                <a:r>
                  <a:rPr lang="en-US" b="0" dirty="0"/>
                  <a:t>Survival Function at time t is </a:t>
                </a:r>
                <a14:m>
                  <m:oMath xmlns:m="http://schemas.openxmlformats.org/officeDocument/2006/math">
                    <m:r>
                      <a:rPr lang="en-US" b="0" i="1" smtClean="0">
                        <a:latin typeface="Cambria Math" panose="02040503050406030204" pitchFamily="18" charset="0"/>
                      </a:rPr>
                      <m:t>1 −[1−</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𝑡</m:t>
                                </m:r>
                              </m:num>
                              <m:den>
                                <m:r>
                                  <a:rPr lang="en-US" b="0" i="1" smtClean="0">
                                    <a:latin typeface="Cambria Math" panose="02040503050406030204" pitchFamily="18" charset="0"/>
                                  </a:rPr>
                                  <m:t>𝜎</m:t>
                                </m:r>
                              </m:den>
                            </m:f>
                          </m:e>
                        </m:d>
                      </m:e>
                      <m:sup>
                        <m:r>
                          <a:rPr lang="en-US" b="0" i="1" smtClean="0">
                            <a:latin typeface="Cambria Math" panose="02040503050406030204" pitchFamily="18" charset="0"/>
                          </a:rPr>
                          <m:t>𝛼</m:t>
                        </m:r>
                      </m:sup>
                    </m:sSup>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e>
                      <m:sup>
                        <m:r>
                          <a:rPr lang="en-US" b="0" i="1" smtClean="0">
                            <a:latin typeface="Cambria Math" panose="02040503050406030204" pitchFamily="18" charset="0"/>
                          </a:rPr>
                          <m:t>𝜃</m:t>
                        </m:r>
                      </m:sup>
                    </m:sSup>
                    <m:r>
                      <a:rPr lang="en-US" b="0" i="1" smtClean="0">
                        <a:latin typeface="Cambria Math" panose="02040503050406030204" pitchFamily="18" charset="0"/>
                      </a:rPr>
                      <m:t> </m:t>
                    </m:r>
                  </m:oMath>
                </a14:m>
                <a:r>
                  <a:rPr lang="en-US" dirty="0"/>
                  <a:t>, </a:t>
                </a:r>
              </a:p>
              <a:p>
                <a:r>
                  <a:rPr lang="en-US" dirty="0"/>
                  <a:t>where </a:t>
                </a:r>
                <a14:m>
                  <m:oMath xmlns:m="http://schemas.openxmlformats.org/officeDocument/2006/math">
                    <m:r>
                      <a:rPr lang="en-US" b="0" i="1" smtClean="0">
                        <a:latin typeface="Cambria Math" panose="02040503050406030204" pitchFamily="18" charset="0"/>
                      </a:rPr>
                      <m:t>𝜎</m:t>
                    </m:r>
                    <m:r>
                      <a:rPr lang="en-US" b="0" i="1" smtClean="0">
                        <a:latin typeface="Cambria Math" panose="02040503050406030204" pitchFamily="18" charset="0"/>
                      </a:rPr>
                      <m:t>=</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0</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𝑖</m:t>
                            </m:r>
                          </m:sub>
                        </m:sSub>
                        <m:r>
                          <a:rPr lang="en-US" b="0" i="1" smtClean="0">
                            <a:latin typeface="Cambria Math" panose="02040503050406030204" pitchFamily="18" charset="0"/>
                          </a:rPr>
                          <m:t>𝑋</m:t>
                        </m:r>
                      </m:e>
                      <m:sub>
                        <m:r>
                          <a:rPr lang="en-US" b="0" i="1" smtClean="0">
                            <a:latin typeface="Cambria Math" panose="02040503050406030204" pitchFamily="18" charset="0"/>
                          </a:rPr>
                          <m:t>𝑖</m:t>
                        </m:r>
                      </m:sub>
                    </m:sSub>
                    <m:r>
                      <a:rPr lang="en-US" b="0" i="1" smtClean="0">
                        <a:latin typeface="Cambria Math" panose="02040503050406030204" pitchFamily="18" charset="0"/>
                      </a:rPr>
                      <m:t>)</m:t>
                    </m:r>
                  </m:oMath>
                </a14:m>
                <a:endParaRPr lang="en-US" dirty="0"/>
              </a:p>
            </p:txBody>
          </p:sp>
        </mc:Choice>
        <mc:Fallback xmlns="">
          <p:sp>
            <p:nvSpPr>
              <p:cNvPr id="7" name="TextBox 6">
                <a:extLst>
                  <a:ext uri="{FF2B5EF4-FFF2-40B4-BE49-F238E27FC236}">
                    <a16:creationId xmlns:a16="http://schemas.microsoft.com/office/drawing/2014/main" id="{BC5CC865-A06F-9449-BB07-B28E9B93438D}"/>
                  </a:ext>
                </a:extLst>
              </p:cNvPr>
              <p:cNvSpPr txBox="1">
                <a:spLocks noRot="1" noChangeAspect="1" noMove="1" noResize="1" noEditPoints="1" noAdjustHandles="1" noChangeArrowheads="1" noChangeShapeType="1" noTextEdit="1"/>
              </p:cNvSpPr>
              <p:nvPr/>
            </p:nvSpPr>
            <p:spPr>
              <a:xfrm>
                <a:off x="1067068" y="2093189"/>
                <a:ext cx="5106463" cy="723660"/>
              </a:xfrm>
              <a:prstGeom prst="rect">
                <a:avLst/>
              </a:prstGeom>
              <a:blipFill>
                <a:blip r:embed="rId4"/>
                <a:stretch>
                  <a:fillRect l="-2985" r="-2239" b="-18966"/>
                </a:stretch>
              </a:blipFill>
            </p:spPr>
            <p:txBody>
              <a:bodyPr/>
              <a:lstStyle/>
              <a:p>
                <a:r>
                  <a:rPr lang="en-US">
                    <a:noFill/>
                  </a:rPr>
                  <a:t> </a:t>
                </a:r>
              </a:p>
            </p:txBody>
          </p:sp>
        </mc:Fallback>
      </mc:AlternateContent>
      <p:cxnSp>
        <p:nvCxnSpPr>
          <p:cNvPr id="9" name="Straight Connector 8">
            <a:extLst>
              <a:ext uri="{FF2B5EF4-FFF2-40B4-BE49-F238E27FC236}">
                <a16:creationId xmlns:a16="http://schemas.microsoft.com/office/drawing/2014/main" id="{FF6231EE-B3DB-884F-B16C-3BEAC169D7E4}"/>
              </a:ext>
            </a:extLst>
          </p:cNvPr>
          <p:cNvCxnSpPr>
            <a:cxnSpLocks/>
          </p:cNvCxnSpPr>
          <p:nvPr/>
        </p:nvCxnSpPr>
        <p:spPr>
          <a:xfrm>
            <a:off x="6671256" y="2093189"/>
            <a:ext cx="0" cy="4315649"/>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710771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4E2F05-FC35-9A40-AB10-C3485A3F6AA7}"/>
              </a:ext>
            </a:extLst>
          </p:cNvPr>
          <p:cNvSpPr txBox="1"/>
          <p:nvPr/>
        </p:nvSpPr>
        <p:spPr>
          <a:xfrm>
            <a:off x="1947323" y="2367171"/>
            <a:ext cx="8297354" cy="2123658"/>
          </a:xfrm>
          <a:prstGeom prst="rect">
            <a:avLst/>
          </a:prstGeom>
          <a:noFill/>
        </p:spPr>
        <p:txBody>
          <a:bodyPr wrap="square" rtlCol="0">
            <a:spAutoFit/>
          </a:bodyPr>
          <a:lstStyle/>
          <a:p>
            <a:pPr algn="ctr"/>
            <a:r>
              <a:rPr lang="en-US" sz="6600" b="1" dirty="0"/>
              <a:t>Model on </a:t>
            </a:r>
          </a:p>
          <a:p>
            <a:pPr algn="ctr"/>
            <a:r>
              <a:rPr lang="en-US" sz="6600" b="1" dirty="0"/>
              <a:t>CO</a:t>
            </a:r>
          </a:p>
        </p:txBody>
      </p:sp>
    </p:spTree>
    <p:extLst>
      <p:ext uri="{BB962C8B-B14F-4D97-AF65-F5344CB8AC3E}">
        <p14:creationId xmlns:p14="http://schemas.microsoft.com/office/powerpoint/2010/main" val="40432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map&#10;&#10;Description automatically generated">
            <a:extLst>
              <a:ext uri="{FF2B5EF4-FFF2-40B4-BE49-F238E27FC236}">
                <a16:creationId xmlns:a16="http://schemas.microsoft.com/office/drawing/2014/main" id="{FFCB6129-A183-2342-8608-30FC64600564}"/>
              </a:ext>
            </a:extLst>
          </p:cNvPr>
          <p:cNvPicPr>
            <a:picLocks noChangeAspect="1"/>
          </p:cNvPicPr>
          <p:nvPr/>
        </p:nvPicPr>
        <p:blipFill rotWithShape="1">
          <a:blip r:embed="rId2"/>
          <a:srcRect t="1866"/>
          <a:stretch/>
        </p:blipFill>
        <p:spPr>
          <a:xfrm>
            <a:off x="457200" y="1126434"/>
            <a:ext cx="5638800" cy="5109817"/>
          </a:xfrm>
          <a:prstGeom prst="rect">
            <a:avLst/>
          </a:prstGeom>
        </p:spPr>
      </p:pic>
      <p:pic>
        <p:nvPicPr>
          <p:cNvPr id="11" name="Picture 10" descr="A close up of a map&#10;&#10;Description automatically generated">
            <a:extLst>
              <a:ext uri="{FF2B5EF4-FFF2-40B4-BE49-F238E27FC236}">
                <a16:creationId xmlns:a16="http://schemas.microsoft.com/office/drawing/2014/main" id="{B2A2CF44-A816-3746-9C7A-49962476B732}"/>
              </a:ext>
            </a:extLst>
          </p:cNvPr>
          <p:cNvPicPr>
            <a:picLocks noChangeAspect="1"/>
          </p:cNvPicPr>
          <p:nvPr/>
        </p:nvPicPr>
        <p:blipFill rotWithShape="1">
          <a:blip r:embed="rId3"/>
          <a:srcRect t="1866"/>
          <a:stretch/>
        </p:blipFill>
        <p:spPr>
          <a:xfrm>
            <a:off x="6096000" y="1126433"/>
            <a:ext cx="5638800" cy="5109818"/>
          </a:xfrm>
          <a:prstGeom prst="rect">
            <a:avLst/>
          </a:prstGeom>
        </p:spPr>
      </p:pic>
    </p:spTree>
    <p:extLst>
      <p:ext uri="{BB962C8B-B14F-4D97-AF65-F5344CB8AC3E}">
        <p14:creationId xmlns:p14="http://schemas.microsoft.com/office/powerpoint/2010/main" val="13670278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DD86150-74B8-0145-B82E-EF9FD9ED68BC}"/>
              </a:ext>
            </a:extLst>
          </p:cNvPr>
          <p:cNvSpPr txBox="1"/>
          <p:nvPr/>
        </p:nvSpPr>
        <p:spPr>
          <a:xfrm>
            <a:off x="569344" y="810883"/>
            <a:ext cx="4807874" cy="461665"/>
          </a:xfrm>
          <a:prstGeom prst="rect">
            <a:avLst/>
          </a:prstGeom>
          <a:noFill/>
        </p:spPr>
        <p:txBody>
          <a:bodyPr wrap="square" rtlCol="0">
            <a:spAutoFit/>
          </a:bodyPr>
          <a:lstStyle/>
          <a:p>
            <a:r>
              <a:rPr lang="en-US" sz="2400" b="1" dirty="0"/>
              <a:t>Raw data plot</a:t>
            </a:r>
          </a:p>
        </p:txBody>
      </p:sp>
      <p:pic>
        <p:nvPicPr>
          <p:cNvPr id="4" name="Picture 3" descr="A close up of a map&#10;&#10;Description automatically generated">
            <a:extLst>
              <a:ext uri="{FF2B5EF4-FFF2-40B4-BE49-F238E27FC236}">
                <a16:creationId xmlns:a16="http://schemas.microsoft.com/office/drawing/2014/main" id="{4D862598-89D9-9E4E-A1CD-34152C40B468}"/>
              </a:ext>
            </a:extLst>
          </p:cNvPr>
          <p:cNvPicPr>
            <a:picLocks noChangeAspect="1"/>
          </p:cNvPicPr>
          <p:nvPr/>
        </p:nvPicPr>
        <p:blipFill>
          <a:blip r:embed="rId2"/>
          <a:stretch>
            <a:fillRect/>
          </a:stretch>
        </p:blipFill>
        <p:spPr>
          <a:xfrm>
            <a:off x="1212850" y="1327150"/>
            <a:ext cx="9766300" cy="4203700"/>
          </a:xfrm>
          <a:prstGeom prst="rect">
            <a:avLst/>
          </a:prstGeom>
        </p:spPr>
      </p:pic>
    </p:spTree>
    <p:extLst>
      <p:ext uri="{BB962C8B-B14F-4D97-AF65-F5344CB8AC3E}">
        <p14:creationId xmlns:p14="http://schemas.microsoft.com/office/powerpoint/2010/main" val="33784839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54CDAA4-5586-8E43-8D36-36309BCA9104}"/>
              </a:ext>
            </a:extLst>
          </p:cNvPr>
          <p:cNvSpPr txBox="1"/>
          <p:nvPr/>
        </p:nvSpPr>
        <p:spPr>
          <a:xfrm>
            <a:off x="569344" y="810883"/>
            <a:ext cx="4807874" cy="461665"/>
          </a:xfrm>
          <a:prstGeom prst="rect">
            <a:avLst/>
          </a:prstGeom>
          <a:noFill/>
        </p:spPr>
        <p:txBody>
          <a:bodyPr wrap="square" rtlCol="0">
            <a:spAutoFit/>
          </a:bodyPr>
          <a:lstStyle/>
          <a:p>
            <a:r>
              <a:rPr lang="en-US" sz="2400" b="1" dirty="0"/>
              <a:t>Model plot</a:t>
            </a:r>
          </a:p>
        </p:txBody>
      </p:sp>
      <p:pic>
        <p:nvPicPr>
          <p:cNvPr id="5" name="Picture 4" descr="A close up of a map&#10;&#10;Description automatically generated">
            <a:extLst>
              <a:ext uri="{FF2B5EF4-FFF2-40B4-BE49-F238E27FC236}">
                <a16:creationId xmlns:a16="http://schemas.microsoft.com/office/drawing/2014/main" id="{2B2248BF-9AA9-A74E-B58E-0A0E8A05EFC1}"/>
              </a:ext>
            </a:extLst>
          </p:cNvPr>
          <p:cNvPicPr>
            <a:picLocks noChangeAspect="1"/>
          </p:cNvPicPr>
          <p:nvPr/>
        </p:nvPicPr>
        <p:blipFill>
          <a:blip r:embed="rId2"/>
          <a:stretch>
            <a:fillRect/>
          </a:stretch>
        </p:blipFill>
        <p:spPr>
          <a:xfrm>
            <a:off x="569344" y="1638504"/>
            <a:ext cx="11420739" cy="4408613"/>
          </a:xfrm>
          <a:prstGeom prst="rect">
            <a:avLst/>
          </a:prstGeom>
        </p:spPr>
      </p:pic>
    </p:spTree>
    <p:extLst>
      <p:ext uri="{BB962C8B-B14F-4D97-AF65-F5344CB8AC3E}">
        <p14:creationId xmlns:p14="http://schemas.microsoft.com/office/powerpoint/2010/main" val="40621218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67E508C-259D-0B4A-B1B8-4BE1A93141BE}"/>
              </a:ext>
            </a:extLst>
          </p:cNvPr>
          <p:cNvSpPr txBox="1"/>
          <p:nvPr/>
        </p:nvSpPr>
        <p:spPr>
          <a:xfrm>
            <a:off x="569344" y="810883"/>
            <a:ext cx="4807874" cy="461665"/>
          </a:xfrm>
          <a:prstGeom prst="rect">
            <a:avLst/>
          </a:prstGeom>
          <a:noFill/>
        </p:spPr>
        <p:txBody>
          <a:bodyPr wrap="square" rtlCol="0">
            <a:spAutoFit/>
          </a:bodyPr>
          <a:lstStyle/>
          <a:p>
            <a:r>
              <a:rPr lang="en-US" sz="2400" b="1" dirty="0"/>
              <a:t>Coefficients</a:t>
            </a:r>
          </a:p>
        </p:txBody>
      </p:sp>
      <p:pic>
        <p:nvPicPr>
          <p:cNvPr id="7" name="Picture 6" descr="A close up of text on a white background&#10;&#10;Description automatically generated">
            <a:extLst>
              <a:ext uri="{FF2B5EF4-FFF2-40B4-BE49-F238E27FC236}">
                <a16:creationId xmlns:a16="http://schemas.microsoft.com/office/drawing/2014/main" id="{9FF99A21-FAF2-A540-BFAD-7019DF2E3EAF}"/>
              </a:ext>
            </a:extLst>
          </p:cNvPr>
          <p:cNvPicPr>
            <a:picLocks noChangeAspect="1"/>
          </p:cNvPicPr>
          <p:nvPr/>
        </p:nvPicPr>
        <p:blipFill>
          <a:blip r:embed="rId2"/>
          <a:stretch>
            <a:fillRect/>
          </a:stretch>
        </p:blipFill>
        <p:spPr>
          <a:xfrm>
            <a:off x="3952656" y="709533"/>
            <a:ext cx="4286688" cy="6148467"/>
          </a:xfrm>
          <a:prstGeom prst="rect">
            <a:avLst/>
          </a:prstGeom>
        </p:spPr>
      </p:pic>
    </p:spTree>
    <p:extLst>
      <p:ext uri="{BB962C8B-B14F-4D97-AF65-F5344CB8AC3E}">
        <p14:creationId xmlns:p14="http://schemas.microsoft.com/office/powerpoint/2010/main" val="92488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CFC8A0-570B-7844-8717-EF8B13C6F19D}"/>
              </a:ext>
            </a:extLst>
          </p:cNvPr>
          <p:cNvSpPr txBox="1"/>
          <p:nvPr/>
        </p:nvSpPr>
        <p:spPr>
          <a:xfrm>
            <a:off x="569344" y="810883"/>
            <a:ext cx="4807874" cy="461665"/>
          </a:xfrm>
          <a:prstGeom prst="rect">
            <a:avLst/>
          </a:prstGeom>
          <a:noFill/>
        </p:spPr>
        <p:txBody>
          <a:bodyPr wrap="square" rtlCol="0">
            <a:spAutoFit/>
          </a:bodyPr>
          <a:lstStyle/>
          <a:p>
            <a:r>
              <a:rPr lang="en-US" sz="2400" b="1" dirty="0"/>
              <a:t>Hazard ratios</a:t>
            </a:r>
          </a:p>
        </p:txBody>
      </p:sp>
      <p:pic>
        <p:nvPicPr>
          <p:cNvPr id="5" name="Picture 4" descr="A close up of a map&#10;&#10;Description automatically generated">
            <a:extLst>
              <a:ext uri="{FF2B5EF4-FFF2-40B4-BE49-F238E27FC236}">
                <a16:creationId xmlns:a16="http://schemas.microsoft.com/office/drawing/2014/main" id="{0303D6A5-379B-8F43-B19C-20966BFB7627}"/>
              </a:ext>
            </a:extLst>
          </p:cNvPr>
          <p:cNvPicPr>
            <a:picLocks noChangeAspect="1"/>
          </p:cNvPicPr>
          <p:nvPr/>
        </p:nvPicPr>
        <p:blipFill>
          <a:blip r:embed="rId2"/>
          <a:stretch>
            <a:fillRect/>
          </a:stretch>
        </p:blipFill>
        <p:spPr>
          <a:xfrm>
            <a:off x="2955307" y="3547758"/>
            <a:ext cx="8781994" cy="2499359"/>
          </a:xfrm>
          <a:prstGeom prst="rect">
            <a:avLst/>
          </a:prstGeom>
        </p:spPr>
      </p:pic>
      <p:pic>
        <p:nvPicPr>
          <p:cNvPr id="9" name="Picture 8" descr="A picture containing clock&#10;&#10;Description automatically generated">
            <a:extLst>
              <a:ext uri="{FF2B5EF4-FFF2-40B4-BE49-F238E27FC236}">
                <a16:creationId xmlns:a16="http://schemas.microsoft.com/office/drawing/2014/main" id="{679CB5D7-B81C-B348-9E90-FCE6F6CDBCC0}"/>
              </a:ext>
            </a:extLst>
          </p:cNvPr>
          <p:cNvPicPr>
            <a:picLocks noChangeAspect="1"/>
          </p:cNvPicPr>
          <p:nvPr/>
        </p:nvPicPr>
        <p:blipFill>
          <a:blip r:embed="rId3"/>
          <a:stretch>
            <a:fillRect/>
          </a:stretch>
        </p:blipFill>
        <p:spPr>
          <a:xfrm>
            <a:off x="3065742" y="1316122"/>
            <a:ext cx="9126258" cy="2296907"/>
          </a:xfrm>
          <a:prstGeom prst="rect">
            <a:avLst/>
          </a:prstGeom>
        </p:spPr>
      </p:pic>
      <p:sp>
        <p:nvSpPr>
          <p:cNvPr id="10" name="TextBox 9">
            <a:extLst>
              <a:ext uri="{FF2B5EF4-FFF2-40B4-BE49-F238E27FC236}">
                <a16:creationId xmlns:a16="http://schemas.microsoft.com/office/drawing/2014/main" id="{AB9F7CBA-E599-7740-8409-0C60876AA255}"/>
              </a:ext>
            </a:extLst>
          </p:cNvPr>
          <p:cNvSpPr txBox="1"/>
          <p:nvPr/>
        </p:nvSpPr>
        <p:spPr>
          <a:xfrm>
            <a:off x="454699" y="1799800"/>
            <a:ext cx="2265296" cy="4247317"/>
          </a:xfrm>
          <a:prstGeom prst="rect">
            <a:avLst/>
          </a:prstGeom>
          <a:noFill/>
        </p:spPr>
        <p:txBody>
          <a:bodyPr wrap="square" rtlCol="0">
            <a:spAutoFit/>
          </a:bodyPr>
          <a:lstStyle/>
          <a:p>
            <a:r>
              <a:rPr lang="en-US" dirty="0"/>
              <a:t>Top: </a:t>
            </a:r>
          </a:p>
          <a:p>
            <a:r>
              <a:rPr lang="en-US" dirty="0"/>
              <a:t>This plot overlays survival curves (model) of CO male and CO female flies. We can visually check the difference between males and females.</a:t>
            </a:r>
          </a:p>
          <a:p>
            <a:endParaRPr lang="en-US" dirty="0"/>
          </a:p>
          <a:p>
            <a:r>
              <a:rPr lang="en-US" dirty="0"/>
              <a:t>Below:</a:t>
            </a:r>
          </a:p>
          <a:p>
            <a:r>
              <a:rPr lang="en-US" dirty="0"/>
              <a:t>Hazard ratio between female and male when male as the baseline.</a:t>
            </a:r>
          </a:p>
        </p:txBody>
      </p:sp>
      <p:sp>
        <p:nvSpPr>
          <p:cNvPr id="11" name="TextBox 10">
            <a:extLst>
              <a:ext uri="{FF2B5EF4-FFF2-40B4-BE49-F238E27FC236}">
                <a16:creationId xmlns:a16="http://schemas.microsoft.com/office/drawing/2014/main" id="{9B76C02C-FA54-444E-8EBC-F899D465D70F}"/>
              </a:ext>
            </a:extLst>
          </p:cNvPr>
          <p:cNvSpPr txBox="1"/>
          <p:nvPr/>
        </p:nvSpPr>
        <p:spPr>
          <a:xfrm>
            <a:off x="9969212" y="6488668"/>
            <a:ext cx="2222788" cy="369332"/>
          </a:xfrm>
          <a:prstGeom prst="rect">
            <a:avLst/>
          </a:prstGeom>
          <a:noFill/>
        </p:spPr>
        <p:txBody>
          <a:bodyPr wrap="none" rtlCol="0">
            <a:spAutoFit/>
          </a:bodyPr>
          <a:lstStyle/>
          <a:p>
            <a:r>
              <a:rPr lang="en-US" i="1" dirty="0">
                <a:solidFill>
                  <a:srgbClr val="FF0000"/>
                </a:solidFill>
              </a:rPr>
              <a:t>Updated: 04/15/2020</a:t>
            </a:r>
          </a:p>
        </p:txBody>
      </p:sp>
    </p:spTree>
    <p:extLst>
      <p:ext uri="{BB962C8B-B14F-4D97-AF65-F5344CB8AC3E}">
        <p14:creationId xmlns:p14="http://schemas.microsoft.com/office/powerpoint/2010/main" val="35035962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0A9321-DB53-4847-A1FB-3DA353ADED57}"/>
              </a:ext>
            </a:extLst>
          </p:cNvPr>
          <p:cNvSpPr txBox="1"/>
          <p:nvPr/>
        </p:nvSpPr>
        <p:spPr>
          <a:xfrm>
            <a:off x="569344" y="810883"/>
            <a:ext cx="6101912" cy="461665"/>
          </a:xfrm>
          <a:prstGeom prst="rect">
            <a:avLst/>
          </a:prstGeom>
          <a:noFill/>
        </p:spPr>
        <p:txBody>
          <a:bodyPr wrap="square" rtlCol="0">
            <a:spAutoFit/>
          </a:bodyPr>
          <a:lstStyle/>
          <a:p>
            <a:r>
              <a:rPr lang="en-US" sz="2400" b="1" dirty="0"/>
              <a:t>Immunity measurement </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67D37C8-107B-454B-B0FC-9751AA6E6D01}"/>
                  </a:ext>
                </a:extLst>
              </p:cNvPr>
              <p:cNvSpPr txBox="1"/>
              <p:nvPr/>
            </p:nvSpPr>
            <p:spPr>
              <a:xfrm>
                <a:off x="7994280" y="2747653"/>
                <a:ext cx="2340191" cy="5584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𝑖𝑛𝑓𝑒𝑐𝑡𝑒𝑑</m:t>
                              </m:r>
                              <m:r>
                                <a:rPr lang="en-US" i="1">
                                  <a:latin typeface="Cambria Math" panose="02040503050406030204" pitchFamily="18" charset="0"/>
                                </a:rPr>
                                <m:t> </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𝑢𝑛𝑖𝑛𝑓𝑒𝑐𝑡𝑒𝑑</m:t>
                              </m:r>
                            </m:sub>
                          </m:sSub>
                          <m:r>
                            <m:rPr>
                              <m:nor/>
                            </m:rPr>
                            <a:rPr lang="en-US" dirty="0"/>
                            <m:t> </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𝑖𝑛𝑓𝑒𝑐𝑡𝑒𝑑</m:t>
                              </m:r>
                            </m:sub>
                          </m:sSub>
                        </m:den>
                      </m:f>
                    </m:oMath>
                  </m:oMathPara>
                </a14:m>
                <a:endParaRPr lang="en-US" dirty="0"/>
              </a:p>
            </p:txBody>
          </p:sp>
        </mc:Choice>
        <mc:Fallback xmlns="">
          <p:sp>
            <p:nvSpPr>
              <p:cNvPr id="4" name="TextBox 3">
                <a:extLst>
                  <a:ext uri="{FF2B5EF4-FFF2-40B4-BE49-F238E27FC236}">
                    <a16:creationId xmlns:a16="http://schemas.microsoft.com/office/drawing/2014/main" id="{567D37C8-107B-454B-B0FC-9751AA6E6D01}"/>
                  </a:ext>
                </a:extLst>
              </p:cNvPr>
              <p:cNvSpPr txBox="1">
                <a:spLocks noRot="1" noChangeAspect="1" noMove="1" noResize="1" noEditPoints="1" noAdjustHandles="1" noChangeArrowheads="1" noChangeShapeType="1" noTextEdit="1"/>
              </p:cNvSpPr>
              <p:nvPr/>
            </p:nvSpPr>
            <p:spPr>
              <a:xfrm>
                <a:off x="7994280" y="2747653"/>
                <a:ext cx="2340191" cy="558423"/>
              </a:xfrm>
              <a:prstGeom prst="rect">
                <a:avLst/>
              </a:prstGeom>
              <a:blipFill>
                <a:blip r:embed="rId2"/>
                <a:stretch>
                  <a:fillRect t="-25000" r="-2688" b="-13636"/>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8A061F0E-6FBB-C943-BDAF-D15C7AE9090D}"/>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the changes of scales between infected and uninfected. </a:t>
            </a:r>
          </a:p>
        </p:txBody>
      </p:sp>
      <p:pic>
        <p:nvPicPr>
          <p:cNvPr id="8" name="Picture 7">
            <a:extLst>
              <a:ext uri="{FF2B5EF4-FFF2-40B4-BE49-F238E27FC236}">
                <a16:creationId xmlns:a16="http://schemas.microsoft.com/office/drawing/2014/main" id="{5EC54385-75BB-2C48-B35C-30ADC8DA0EBF}"/>
              </a:ext>
            </a:extLst>
          </p:cNvPr>
          <p:cNvPicPr>
            <a:picLocks noChangeAspect="1"/>
          </p:cNvPicPr>
          <p:nvPr/>
        </p:nvPicPr>
        <p:blipFill>
          <a:blip r:embed="rId3"/>
          <a:stretch>
            <a:fillRect/>
          </a:stretch>
        </p:blipFill>
        <p:spPr>
          <a:xfrm>
            <a:off x="1278774" y="3085670"/>
            <a:ext cx="4398190" cy="3443092"/>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C5CC865-A06F-9449-BB07-B28E9B93438D}"/>
                  </a:ext>
                </a:extLst>
              </p:cNvPr>
              <p:cNvSpPr txBox="1"/>
              <p:nvPr/>
            </p:nvSpPr>
            <p:spPr>
              <a:xfrm>
                <a:off x="1067068" y="2093189"/>
                <a:ext cx="5106463" cy="723660"/>
              </a:xfrm>
              <a:prstGeom prst="rect">
                <a:avLst/>
              </a:prstGeom>
              <a:noFill/>
            </p:spPr>
            <p:txBody>
              <a:bodyPr wrap="none" lIns="0" tIns="0" rIns="0" bIns="0" rtlCol="0">
                <a:spAutoFit/>
              </a:bodyPr>
              <a:lstStyle/>
              <a:p>
                <a:r>
                  <a:rPr lang="en-US" b="0" dirty="0"/>
                  <a:t>Survival Function at time t is </a:t>
                </a:r>
                <a14:m>
                  <m:oMath xmlns:m="http://schemas.openxmlformats.org/officeDocument/2006/math">
                    <m:r>
                      <a:rPr lang="en-US" b="0" i="1" smtClean="0">
                        <a:latin typeface="Cambria Math" panose="02040503050406030204" pitchFamily="18" charset="0"/>
                      </a:rPr>
                      <m:t>1 −[1−</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𝑡</m:t>
                                </m:r>
                              </m:num>
                              <m:den>
                                <m:r>
                                  <a:rPr lang="en-US" b="0" i="1" smtClean="0">
                                    <a:latin typeface="Cambria Math" panose="02040503050406030204" pitchFamily="18" charset="0"/>
                                  </a:rPr>
                                  <m:t>𝜎</m:t>
                                </m:r>
                              </m:den>
                            </m:f>
                          </m:e>
                        </m:d>
                      </m:e>
                      <m:sup>
                        <m:r>
                          <a:rPr lang="en-US" b="0" i="1" smtClean="0">
                            <a:latin typeface="Cambria Math" panose="02040503050406030204" pitchFamily="18" charset="0"/>
                          </a:rPr>
                          <m:t>𝛼</m:t>
                        </m:r>
                      </m:sup>
                    </m:sSup>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e>
                      <m:sup>
                        <m:r>
                          <a:rPr lang="en-US" b="0" i="1" smtClean="0">
                            <a:latin typeface="Cambria Math" panose="02040503050406030204" pitchFamily="18" charset="0"/>
                          </a:rPr>
                          <m:t>𝜃</m:t>
                        </m:r>
                      </m:sup>
                    </m:sSup>
                    <m:r>
                      <a:rPr lang="en-US" b="0" i="1" smtClean="0">
                        <a:latin typeface="Cambria Math" panose="02040503050406030204" pitchFamily="18" charset="0"/>
                      </a:rPr>
                      <m:t> </m:t>
                    </m:r>
                  </m:oMath>
                </a14:m>
                <a:r>
                  <a:rPr lang="en-US" dirty="0"/>
                  <a:t>, </a:t>
                </a:r>
              </a:p>
              <a:p>
                <a:r>
                  <a:rPr lang="en-US" dirty="0"/>
                  <a:t>where </a:t>
                </a:r>
                <a14:m>
                  <m:oMath xmlns:m="http://schemas.openxmlformats.org/officeDocument/2006/math">
                    <m:r>
                      <a:rPr lang="en-US" b="0" i="1" smtClean="0">
                        <a:latin typeface="Cambria Math" panose="02040503050406030204" pitchFamily="18" charset="0"/>
                      </a:rPr>
                      <m:t>𝜎</m:t>
                    </m:r>
                    <m:r>
                      <a:rPr lang="en-US" b="0" i="1" smtClean="0">
                        <a:latin typeface="Cambria Math" panose="02040503050406030204" pitchFamily="18" charset="0"/>
                      </a:rPr>
                      <m:t>=</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0</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𝑖</m:t>
                            </m:r>
                          </m:sub>
                        </m:sSub>
                        <m:r>
                          <a:rPr lang="en-US" b="0" i="1" smtClean="0">
                            <a:latin typeface="Cambria Math" panose="02040503050406030204" pitchFamily="18" charset="0"/>
                          </a:rPr>
                          <m:t>𝑋</m:t>
                        </m:r>
                      </m:e>
                      <m:sub>
                        <m:r>
                          <a:rPr lang="en-US" b="0" i="1" smtClean="0">
                            <a:latin typeface="Cambria Math" panose="02040503050406030204" pitchFamily="18" charset="0"/>
                          </a:rPr>
                          <m:t>𝑖</m:t>
                        </m:r>
                      </m:sub>
                    </m:sSub>
                    <m:r>
                      <a:rPr lang="en-US" b="0" i="1" smtClean="0">
                        <a:latin typeface="Cambria Math" panose="02040503050406030204" pitchFamily="18" charset="0"/>
                      </a:rPr>
                      <m:t>)</m:t>
                    </m:r>
                  </m:oMath>
                </a14:m>
                <a:endParaRPr lang="en-US" dirty="0"/>
              </a:p>
            </p:txBody>
          </p:sp>
        </mc:Choice>
        <mc:Fallback xmlns="">
          <p:sp>
            <p:nvSpPr>
              <p:cNvPr id="7" name="TextBox 6">
                <a:extLst>
                  <a:ext uri="{FF2B5EF4-FFF2-40B4-BE49-F238E27FC236}">
                    <a16:creationId xmlns:a16="http://schemas.microsoft.com/office/drawing/2014/main" id="{BC5CC865-A06F-9449-BB07-B28E9B93438D}"/>
                  </a:ext>
                </a:extLst>
              </p:cNvPr>
              <p:cNvSpPr txBox="1">
                <a:spLocks noRot="1" noChangeAspect="1" noMove="1" noResize="1" noEditPoints="1" noAdjustHandles="1" noChangeArrowheads="1" noChangeShapeType="1" noTextEdit="1"/>
              </p:cNvSpPr>
              <p:nvPr/>
            </p:nvSpPr>
            <p:spPr>
              <a:xfrm>
                <a:off x="1067068" y="2093189"/>
                <a:ext cx="5106463" cy="723660"/>
              </a:xfrm>
              <a:prstGeom prst="rect">
                <a:avLst/>
              </a:prstGeom>
              <a:blipFill>
                <a:blip r:embed="rId4"/>
                <a:stretch>
                  <a:fillRect l="-2985" r="-2239" b="-18966"/>
                </a:stretch>
              </a:blipFill>
            </p:spPr>
            <p:txBody>
              <a:bodyPr/>
              <a:lstStyle/>
              <a:p>
                <a:r>
                  <a:rPr lang="en-US">
                    <a:noFill/>
                  </a:rPr>
                  <a:t> </a:t>
                </a:r>
              </a:p>
            </p:txBody>
          </p:sp>
        </mc:Fallback>
      </mc:AlternateContent>
      <p:cxnSp>
        <p:nvCxnSpPr>
          <p:cNvPr id="9" name="Straight Connector 8">
            <a:extLst>
              <a:ext uri="{FF2B5EF4-FFF2-40B4-BE49-F238E27FC236}">
                <a16:creationId xmlns:a16="http://schemas.microsoft.com/office/drawing/2014/main" id="{FF6231EE-B3DB-884F-B16C-3BEAC169D7E4}"/>
              </a:ext>
            </a:extLst>
          </p:cNvPr>
          <p:cNvCxnSpPr>
            <a:cxnSpLocks/>
          </p:cNvCxnSpPr>
          <p:nvPr/>
        </p:nvCxnSpPr>
        <p:spPr>
          <a:xfrm>
            <a:off x="6671256" y="2093189"/>
            <a:ext cx="0" cy="4315649"/>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C3DA8E77-6B5A-C44C-9993-13265EB5F5C7}"/>
              </a:ext>
            </a:extLst>
          </p:cNvPr>
          <p:cNvSpPr txBox="1"/>
          <p:nvPr/>
        </p:nvSpPr>
        <p:spPr>
          <a:xfrm>
            <a:off x="7473452" y="3893898"/>
            <a:ext cx="4267975" cy="1477328"/>
          </a:xfrm>
          <a:prstGeom prst="rect">
            <a:avLst/>
          </a:prstGeom>
          <a:noFill/>
        </p:spPr>
        <p:txBody>
          <a:bodyPr wrap="square" rtlCol="0">
            <a:spAutoFit/>
          </a:bodyPr>
          <a:lstStyle/>
          <a:p>
            <a:r>
              <a:rPr lang="en-US" dirty="0"/>
              <a:t># age 14 measurement 0.04746798</a:t>
            </a:r>
          </a:p>
          <a:p>
            <a:r>
              <a:rPr lang="en-US" dirty="0"/>
              <a:t># age 28 measurement 0.06959935</a:t>
            </a:r>
          </a:p>
          <a:p>
            <a:r>
              <a:rPr lang="en-US" dirty="0"/>
              <a:t># age 42 measurement 0.1429872</a:t>
            </a:r>
          </a:p>
          <a:p>
            <a:r>
              <a:rPr lang="en-US" dirty="0"/>
              <a:t># age 56 measurement 0.2315869</a:t>
            </a:r>
          </a:p>
          <a:p>
            <a:r>
              <a:rPr lang="en-US" dirty="0"/>
              <a:t># age 70 measurement 1</a:t>
            </a:r>
          </a:p>
        </p:txBody>
      </p:sp>
    </p:spTree>
    <p:extLst>
      <p:ext uri="{BB962C8B-B14F-4D97-AF65-F5344CB8AC3E}">
        <p14:creationId xmlns:p14="http://schemas.microsoft.com/office/powerpoint/2010/main" val="33953337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0613CA-275B-C346-9EC1-9BAE5B89329B}"/>
              </a:ext>
            </a:extLst>
          </p:cNvPr>
          <p:cNvSpPr txBox="1"/>
          <p:nvPr/>
        </p:nvSpPr>
        <p:spPr>
          <a:xfrm>
            <a:off x="1947323" y="2367171"/>
            <a:ext cx="8297354" cy="1107996"/>
          </a:xfrm>
          <a:prstGeom prst="rect">
            <a:avLst/>
          </a:prstGeom>
          <a:noFill/>
        </p:spPr>
        <p:txBody>
          <a:bodyPr wrap="square" rtlCol="0">
            <a:spAutoFit/>
          </a:bodyPr>
          <a:lstStyle/>
          <a:p>
            <a:pPr algn="ctr"/>
            <a:r>
              <a:rPr lang="en-US" sz="6600" b="1" dirty="0"/>
              <a:t>Materials</a:t>
            </a:r>
          </a:p>
        </p:txBody>
      </p:sp>
      <p:sp>
        <p:nvSpPr>
          <p:cNvPr id="5" name="TextBox 4">
            <a:extLst>
              <a:ext uri="{FF2B5EF4-FFF2-40B4-BE49-F238E27FC236}">
                <a16:creationId xmlns:a16="http://schemas.microsoft.com/office/drawing/2014/main" id="{EA7E3FFD-C67C-2449-80DD-0628E2DAAB69}"/>
              </a:ext>
            </a:extLst>
          </p:cNvPr>
          <p:cNvSpPr txBox="1"/>
          <p:nvPr/>
        </p:nvSpPr>
        <p:spPr>
          <a:xfrm>
            <a:off x="7522072" y="3429000"/>
            <a:ext cx="2026645" cy="369332"/>
          </a:xfrm>
          <a:prstGeom prst="rect">
            <a:avLst/>
          </a:prstGeom>
          <a:noFill/>
        </p:spPr>
        <p:txBody>
          <a:bodyPr wrap="none" rtlCol="0">
            <a:spAutoFit/>
          </a:bodyPr>
          <a:lstStyle/>
          <a:p>
            <a:r>
              <a:rPr lang="en-US" i="1" dirty="0">
                <a:solidFill>
                  <a:srgbClr val="FF0000"/>
                </a:solidFill>
              </a:rPr>
              <a:t>Before: 04/14/2020</a:t>
            </a:r>
          </a:p>
        </p:txBody>
      </p:sp>
    </p:spTree>
    <p:extLst>
      <p:ext uri="{BB962C8B-B14F-4D97-AF65-F5344CB8AC3E}">
        <p14:creationId xmlns:p14="http://schemas.microsoft.com/office/powerpoint/2010/main" val="23061009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r>
              <a:rPr lang="en-US" dirty="0"/>
              <a:t>On day 14, there were two controls, uninfected and “control,” the latter didn’t receive any spray, while the former received a spray of </a:t>
            </a:r>
            <a:r>
              <a:rPr lang="en-US" dirty="0" err="1"/>
              <a:t>Silwet</a:t>
            </a:r>
            <a:r>
              <a:rPr lang="en-US" dirty="0"/>
              <a:t> in water. What was the different between uninfected groups and control groups? </a:t>
            </a:r>
          </a:p>
          <a:p>
            <a:endParaRPr lang="en-US" dirty="0"/>
          </a:p>
          <a:p>
            <a:r>
              <a:rPr lang="en-US" dirty="0"/>
              <a:t>How do the ACO/CO compare at the ages when they were both tested?</a:t>
            </a:r>
          </a:p>
          <a:p>
            <a:endParaRPr lang="en-US" dirty="0"/>
          </a:p>
          <a:p>
            <a:r>
              <a:rPr lang="en-US" dirty="0"/>
              <a:t>How do the ACO change over time? How do the CO change over time? How does this change compare between the ACO vs. CO? </a:t>
            </a:r>
          </a:p>
          <a:p>
            <a:endParaRPr lang="en-US" dirty="0"/>
          </a:p>
          <a:p>
            <a:r>
              <a:rPr lang="en-US" dirty="0"/>
              <a:t>What sex differences are there? </a:t>
            </a:r>
          </a:p>
          <a:p>
            <a:endParaRPr lang="en-US" dirty="0"/>
          </a:p>
        </p:txBody>
      </p:sp>
    </p:spTree>
    <p:extLst>
      <p:ext uri="{BB962C8B-B14F-4D97-AF65-F5344CB8AC3E}">
        <p14:creationId xmlns:p14="http://schemas.microsoft.com/office/powerpoint/2010/main" val="16573167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a:bodyPr>
          <a:lstStyle/>
          <a:p>
            <a:r>
              <a:rPr lang="en-US" dirty="0"/>
              <a:t> slide 9: would you please get the graphs for un-infected in the same way that you did for infected groups at slide 10? (Do the same thing for slide 17 and 18 which are co populations)</a:t>
            </a:r>
          </a:p>
          <a:p>
            <a:endParaRPr lang="en-US" dirty="0"/>
          </a:p>
          <a:p>
            <a:r>
              <a:rPr lang="en-US" dirty="0"/>
              <a:t>Would you please briefly add an explanation for slide 11 that how we measure immunity in this model (2)?</a:t>
            </a:r>
          </a:p>
          <a:p>
            <a:endParaRPr lang="en-US" dirty="0"/>
          </a:p>
          <a:p>
            <a:r>
              <a:rPr lang="en-US" dirty="0"/>
              <a:t>Would you please get graphs for immunity measurement that compare CO and ACO in one graph? </a:t>
            </a:r>
          </a:p>
          <a:p>
            <a:r>
              <a:rPr lang="en-US" dirty="0"/>
              <a:t>And also a graph that compare control and Un-infected group at age 14.</a:t>
            </a:r>
          </a:p>
        </p:txBody>
      </p:sp>
    </p:spTree>
    <p:extLst>
      <p:ext uri="{BB962C8B-B14F-4D97-AF65-F5344CB8AC3E}">
        <p14:creationId xmlns:p14="http://schemas.microsoft.com/office/powerpoint/2010/main" val="1687751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8E3E3B-2E83-EF44-A401-BB06B1378A0B}"/>
              </a:ext>
            </a:extLst>
          </p:cNvPr>
          <p:cNvSpPr txBox="1"/>
          <p:nvPr/>
        </p:nvSpPr>
        <p:spPr>
          <a:xfrm>
            <a:off x="569343" y="810883"/>
            <a:ext cx="7739085" cy="461665"/>
          </a:xfrm>
          <a:prstGeom prst="rect">
            <a:avLst/>
          </a:prstGeom>
          <a:noFill/>
        </p:spPr>
        <p:txBody>
          <a:bodyPr wrap="square" rtlCol="0">
            <a:spAutoFit/>
          </a:bodyPr>
          <a:lstStyle/>
          <a:p>
            <a:r>
              <a:rPr lang="en-US" sz="2400" b="1" dirty="0"/>
              <a:t>Exponentiated Weibull regression model</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E84E810A-1FC9-284E-87CC-6464683C04B8}"/>
                  </a:ext>
                </a:extLst>
              </p:cNvPr>
              <p:cNvSpPr txBox="1"/>
              <p:nvPr/>
            </p:nvSpPr>
            <p:spPr>
              <a:xfrm>
                <a:off x="3580439" y="1787393"/>
                <a:ext cx="5106463" cy="723660"/>
              </a:xfrm>
              <a:prstGeom prst="rect">
                <a:avLst/>
              </a:prstGeom>
              <a:noFill/>
            </p:spPr>
            <p:txBody>
              <a:bodyPr wrap="none" lIns="0" tIns="0" rIns="0" bIns="0" rtlCol="0">
                <a:spAutoFit/>
              </a:bodyPr>
              <a:lstStyle/>
              <a:p>
                <a:r>
                  <a:rPr lang="en-US" b="0" dirty="0"/>
                  <a:t>Survival Function at time t is </a:t>
                </a:r>
                <a14:m>
                  <m:oMath xmlns:m="http://schemas.openxmlformats.org/officeDocument/2006/math">
                    <m:r>
                      <a:rPr lang="en-US" b="0" i="1" smtClean="0">
                        <a:latin typeface="Cambria Math" panose="02040503050406030204" pitchFamily="18" charset="0"/>
                      </a:rPr>
                      <m:t>1 −[1−</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𝑡</m:t>
                                </m:r>
                              </m:num>
                              <m:den>
                                <m:r>
                                  <a:rPr lang="en-US" b="0" i="1" smtClean="0">
                                    <a:latin typeface="Cambria Math" panose="02040503050406030204" pitchFamily="18" charset="0"/>
                                  </a:rPr>
                                  <m:t>𝜎</m:t>
                                </m:r>
                              </m:den>
                            </m:f>
                          </m:e>
                        </m:d>
                      </m:e>
                      <m:sup>
                        <m:r>
                          <a:rPr lang="en-US" b="0" i="1" smtClean="0">
                            <a:latin typeface="Cambria Math" panose="02040503050406030204" pitchFamily="18" charset="0"/>
                          </a:rPr>
                          <m:t>𝛼</m:t>
                        </m:r>
                      </m:sup>
                    </m:sSup>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e>
                      <m:sup>
                        <m:r>
                          <a:rPr lang="en-US" b="0" i="1" smtClean="0">
                            <a:latin typeface="Cambria Math" panose="02040503050406030204" pitchFamily="18" charset="0"/>
                          </a:rPr>
                          <m:t>𝜃</m:t>
                        </m:r>
                      </m:sup>
                    </m:sSup>
                    <m:r>
                      <a:rPr lang="en-US" b="0" i="1" smtClean="0">
                        <a:latin typeface="Cambria Math" panose="02040503050406030204" pitchFamily="18" charset="0"/>
                      </a:rPr>
                      <m:t> </m:t>
                    </m:r>
                  </m:oMath>
                </a14:m>
                <a:r>
                  <a:rPr lang="en-US" dirty="0"/>
                  <a:t>, </a:t>
                </a:r>
              </a:p>
              <a:p>
                <a:r>
                  <a:rPr lang="en-US" dirty="0"/>
                  <a:t>where </a:t>
                </a:r>
                <a14:m>
                  <m:oMath xmlns:m="http://schemas.openxmlformats.org/officeDocument/2006/math">
                    <m:r>
                      <a:rPr lang="en-US" b="0" i="1" smtClean="0">
                        <a:latin typeface="Cambria Math" panose="02040503050406030204" pitchFamily="18" charset="0"/>
                      </a:rPr>
                      <m:t>𝜎</m:t>
                    </m:r>
                    <m:r>
                      <a:rPr lang="en-US" b="0" i="1" smtClean="0">
                        <a:latin typeface="Cambria Math" panose="02040503050406030204" pitchFamily="18" charset="0"/>
                      </a:rPr>
                      <m:t>=</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0</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𝑖</m:t>
                            </m:r>
                          </m:sub>
                        </m:sSub>
                        <m:r>
                          <a:rPr lang="en-US" b="0" i="1" smtClean="0">
                            <a:latin typeface="Cambria Math" panose="02040503050406030204" pitchFamily="18" charset="0"/>
                          </a:rPr>
                          <m:t>𝑋</m:t>
                        </m:r>
                      </m:e>
                      <m:sub>
                        <m:r>
                          <a:rPr lang="en-US" b="0" i="1" smtClean="0">
                            <a:latin typeface="Cambria Math" panose="02040503050406030204" pitchFamily="18" charset="0"/>
                          </a:rPr>
                          <m:t>𝑖</m:t>
                        </m:r>
                      </m:sub>
                    </m:sSub>
                    <m:r>
                      <a:rPr lang="en-US" b="0" i="1" smtClean="0">
                        <a:latin typeface="Cambria Math" panose="02040503050406030204" pitchFamily="18" charset="0"/>
                      </a:rPr>
                      <m:t>)</m:t>
                    </m:r>
                  </m:oMath>
                </a14:m>
                <a:endParaRPr lang="en-US" dirty="0"/>
              </a:p>
            </p:txBody>
          </p:sp>
        </mc:Choice>
        <mc:Fallback xmlns="">
          <p:sp>
            <p:nvSpPr>
              <p:cNvPr id="5" name="TextBox 4">
                <a:extLst>
                  <a:ext uri="{FF2B5EF4-FFF2-40B4-BE49-F238E27FC236}">
                    <a16:creationId xmlns:a16="http://schemas.microsoft.com/office/drawing/2014/main" id="{E84E810A-1FC9-284E-87CC-6464683C04B8}"/>
                  </a:ext>
                </a:extLst>
              </p:cNvPr>
              <p:cNvSpPr txBox="1">
                <a:spLocks noRot="1" noChangeAspect="1" noMove="1" noResize="1" noEditPoints="1" noAdjustHandles="1" noChangeArrowheads="1" noChangeShapeType="1" noTextEdit="1"/>
              </p:cNvSpPr>
              <p:nvPr/>
            </p:nvSpPr>
            <p:spPr>
              <a:xfrm>
                <a:off x="3580439" y="1787393"/>
                <a:ext cx="5106463" cy="723660"/>
              </a:xfrm>
              <a:prstGeom prst="rect">
                <a:avLst/>
              </a:prstGeom>
              <a:blipFill>
                <a:blip r:embed="rId3"/>
                <a:stretch>
                  <a:fillRect l="-2730" r="-2233" b="-1724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C7B3A43C-3261-2E4A-AAE9-86F74BFAFC00}"/>
                  </a:ext>
                </a:extLst>
              </p:cNvPr>
              <p:cNvSpPr txBox="1"/>
              <p:nvPr/>
            </p:nvSpPr>
            <p:spPr>
              <a:xfrm>
                <a:off x="831272" y="2748899"/>
                <a:ext cx="10355229" cy="2862322"/>
              </a:xfrm>
              <a:prstGeom prst="rect">
                <a:avLst/>
              </a:prstGeom>
              <a:noFill/>
            </p:spPr>
            <p:txBody>
              <a:bodyPr wrap="square" rtlCol="0">
                <a:spAutoFit/>
              </a:bodyPr>
              <a:lstStyle/>
              <a:p>
                <a:pPr algn="just"/>
                <a:r>
                  <a:rPr lang="en-US" dirty="0"/>
                  <a:t>Survival function is measuring the survival probability at time t. We assume it has a form of exponentiated Weibull distribution, which has a very flexible shape for survival curves. </a:t>
                </a:r>
              </a:p>
              <a:p>
                <a:pPr algn="just"/>
                <a:endParaRPr lang="en-US" dirty="0"/>
              </a:p>
              <a:p>
                <a:pPr algn="just"/>
                <a:r>
                  <a:rPr lang="en-US" dirty="0"/>
                  <a:t>This formula above is our model with the exp. Weibull assumption. We are interested in the unknown parameters: </a:t>
                </a:r>
                <a14:m>
                  <m:oMath xmlns:m="http://schemas.openxmlformats.org/officeDocument/2006/math">
                    <m:r>
                      <a:rPr lang="en-US" b="0" i="1" smtClean="0">
                        <a:latin typeface="Cambria Math" panose="02040503050406030204" pitchFamily="18" charset="0"/>
                      </a:rPr>
                      <m:t>𝛼</m:t>
                    </m:r>
                    <m:r>
                      <a:rPr lang="en-US" b="0" i="1" smtClean="0">
                        <a:latin typeface="Cambria Math" panose="02040503050406030204" pitchFamily="18" charset="0"/>
                      </a:rPr>
                      <m:t>,</m:t>
                    </m:r>
                    <m:r>
                      <a:rPr lang="en-US" b="0" i="1" smtClean="0">
                        <a:latin typeface="Cambria Math" panose="02040503050406030204" pitchFamily="18" charset="0"/>
                      </a:rPr>
                      <m:t>𝜎</m:t>
                    </m:r>
                    <m:r>
                      <a:rPr lang="en-US" b="0" i="1" smtClean="0">
                        <a:latin typeface="Cambria Math" panose="02040503050406030204" pitchFamily="18" charset="0"/>
                      </a:rPr>
                      <m:t>, </m:t>
                    </m:r>
                    <m:r>
                      <a:rPr lang="en-US" b="0" i="1" smtClean="0">
                        <a:latin typeface="Cambria Math" panose="02040503050406030204" pitchFamily="18" charset="0"/>
                      </a:rPr>
                      <m:t>𝜃</m:t>
                    </m:r>
                  </m:oMath>
                </a14:m>
                <a:r>
                  <a:rPr lang="en-US" dirty="0"/>
                  <a:t>. And</a:t>
                </a:r>
                <a:r>
                  <a:rPr lang="en-US" b="0" dirty="0"/>
                  <a:t> </a:t>
                </a:r>
                <a14:m>
                  <m:oMath xmlns:m="http://schemas.openxmlformats.org/officeDocument/2006/math">
                    <m:r>
                      <a:rPr lang="en-US" b="0" i="1" smtClean="0">
                        <a:latin typeface="Cambria Math" panose="02040503050406030204" pitchFamily="18" charset="0"/>
                      </a:rPr>
                      <m:t>𝜎</m:t>
                    </m:r>
                  </m:oMath>
                </a14:m>
                <a:r>
                  <a:rPr lang="en-US" dirty="0"/>
                  <a:t> is where we insert the covariates: treatment, sex, age, and any interaction effects.   </a:t>
                </a:r>
              </a:p>
              <a:p>
                <a:pPr algn="just"/>
                <a:endParaRPr lang="en-US" dirty="0"/>
              </a:p>
              <a:p>
                <a:pPr algn="just"/>
                <a:r>
                  <a:rPr lang="en-US" dirty="0"/>
                  <a:t>We use two models: one for ACO, another for CO. For each model, we use the Bayesian statistics to construct the posterior distributions of those parameters of interest. </a:t>
                </a:r>
              </a:p>
              <a:p>
                <a:pPr algn="just"/>
                <a:endParaRPr lang="en-US" dirty="0"/>
              </a:p>
              <a:p>
                <a:pPr algn="just"/>
                <a:r>
                  <a:rPr lang="en-US" dirty="0"/>
                  <a:t>Results are presented next page.</a:t>
                </a:r>
              </a:p>
            </p:txBody>
          </p:sp>
        </mc:Choice>
        <mc:Fallback xmlns="">
          <p:sp>
            <p:nvSpPr>
              <p:cNvPr id="6" name="TextBox 5">
                <a:extLst>
                  <a:ext uri="{FF2B5EF4-FFF2-40B4-BE49-F238E27FC236}">
                    <a16:creationId xmlns:a16="http://schemas.microsoft.com/office/drawing/2014/main" id="{C7B3A43C-3261-2E4A-AAE9-86F74BFAFC00}"/>
                  </a:ext>
                </a:extLst>
              </p:cNvPr>
              <p:cNvSpPr txBox="1">
                <a:spLocks noRot="1" noChangeAspect="1" noMove="1" noResize="1" noEditPoints="1" noAdjustHandles="1" noChangeArrowheads="1" noChangeShapeType="1" noTextEdit="1"/>
              </p:cNvSpPr>
              <p:nvPr/>
            </p:nvSpPr>
            <p:spPr>
              <a:xfrm>
                <a:off x="831272" y="2748899"/>
                <a:ext cx="10355229" cy="2862322"/>
              </a:xfrm>
              <a:prstGeom prst="rect">
                <a:avLst/>
              </a:prstGeom>
              <a:blipFill>
                <a:blip r:embed="rId4"/>
                <a:stretch>
                  <a:fillRect l="-367" t="-885" r="-367" b="-2212"/>
                </a:stretch>
              </a:blipFill>
            </p:spPr>
            <p:txBody>
              <a:bodyPr/>
              <a:lstStyle/>
              <a:p>
                <a:r>
                  <a:rPr lang="en-US">
                    <a:noFill/>
                  </a:rPr>
                  <a:t> </a:t>
                </a:r>
              </a:p>
            </p:txBody>
          </p:sp>
        </mc:Fallback>
      </mc:AlternateContent>
    </p:spTree>
    <p:extLst>
      <p:ext uri="{BB962C8B-B14F-4D97-AF65-F5344CB8AC3E}">
        <p14:creationId xmlns:p14="http://schemas.microsoft.com/office/powerpoint/2010/main" val="1938635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0E7298-E54A-C147-ABD6-A0325F093189}"/>
              </a:ext>
            </a:extLst>
          </p:cNvPr>
          <p:cNvSpPr txBox="1"/>
          <p:nvPr/>
        </p:nvSpPr>
        <p:spPr>
          <a:xfrm>
            <a:off x="3332671" y="2875002"/>
            <a:ext cx="5526657" cy="1107996"/>
          </a:xfrm>
          <a:prstGeom prst="rect">
            <a:avLst/>
          </a:prstGeom>
          <a:noFill/>
        </p:spPr>
        <p:txBody>
          <a:bodyPr wrap="square" rtlCol="0">
            <a:spAutoFit/>
          </a:bodyPr>
          <a:lstStyle/>
          <a:p>
            <a:pPr algn="ctr"/>
            <a:r>
              <a:rPr lang="en-US" sz="6600" b="1" dirty="0"/>
              <a:t>Model on ACO</a:t>
            </a:r>
          </a:p>
        </p:txBody>
      </p:sp>
    </p:spTree>
    <p:extLst>
      <p:ext uri="{BB962C8B-B14F-4D97-AF65-F5344CB8AC3E}">
        <p14:creationId xmlns:p14="http://schemas.microsoft.com/office/powerpoint/2010/main" val="3133453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0A9321-DB53-4847-A1FB-3DA353ADED57}"/>
              </a:ext>
            </a:extLst>
          </p:cNvPr>
          <p:cNvSpPr txBox="1"/>
          <p:nvPr/>
        </p:nvSpPr>
        <p:spPr>
          <a:xfrm>
            <a:off x="569344" y="810883"/>
            <a:ext cx="6101912" cy="461665"/>
          </a:xfrm>
          <a:prstGeom prst="rect">
            <a:avLst/>
          </a:prstGeom>
          <a:noFill/>
        </p:spPr>
        <p:txBody>
          <a:bodyPr wrap="square" rtlCol="0">
            <a:spAutoFit/>
          </a:bodyPr>
          <a:lstStyle/>
          <a:p>
            <a:r>
              <a:rPr lang="en-US" sz="2400" b="1" dirty="0"/>
              <a:t>ACO -- Immunity measurement </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67D37C8-107B-454B-B0FC-9751AA6E6D01}"/>
                  </a:ext>
                </a:extLst>
              </p:cNvPr>
              <p:cNvSpPr txBox="1"/>
              <p:nvPr/>
            </p:nvSpPr>
            <p:spPr>
              <a:xfrm>
                <a:off x="7852040" y="1486774"/>
                <a:ext cx="2340191" cy="5584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𝑖𝑛𝑓𝑒𝑐𝑡𝑒𝑑</m:t>
                              </m:r>
                              <m:r>
                                <a:rPr lang="en-US" i="1">
                                  <a:latin typeface="Cambria Math" panose="02040503050406030204" pitchFamily="18" charset="0"/>
                                </a:rPr>
                                <m:t> </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𝑢𝑛𝑖𝑛𝑓𝑒𝑐𝑡𝑒𝑑</m:t>
                              </m:r>
                            </m:sub>
                          </m:sSub>
                          <m:r>
                            <m:rPr>
                              <m:nor/>
                            </m:rPr>
                            <a:rPr lang="en-US" dirty="0"/>
                            <m:t> </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𝑢𝑛𝑖𝑛𝑓𝑒𝑐𝑡𝑒𝑑</m:t>
                              </m:r>
                            </m:sub>
                          </m:sSub>
                        </m:den>
                      </m:f>
                    </m:oMath>
                  </m:oMathPara>
                </a14:m>
                <a:endParaRPr lang="en-US" dirty="0"/>
              </a:p>
            </p:txBody>
          </p:sp>
        </mc:Choice>
        <mc:Fallback xmlns="">
          <p:sp>
            <p:nvSpPr>
              <p:cNvPr id="4" name="TextBox 3">
                <a:extLst>
                  <a:ext uri="{FF2B5EF4-FFF2-40B4-BE49-F238E27FC236}">
                    <a16:creationId xmlns:a16="http://schemas.microsoft.com/office/drawing/2014/main" id="{567D37C8-107B-454B-B0FC-9751AA6E6D01}"/>
                  </a:ext>
                </a:extLst>
              </p:cNvPr>
              <p:cNvSpPr txBox="1">
                <a:spLocks noRot="1" noChangeAspect="1" noMove="1" noResize="1" noEditPoints="1" noAdjustHandles="1" noChangeArrowheads="1" noChangeShapeType="1" noTextEdit="1"/>
              </p:cNvSpPr>
              <p:nvPr/>
            </p:nvSpPr>
            <p:spPr>
              <a:xfrm>
                <a:off x="7852040" y="1486774"/>
                <a:ext cx="2340191" cy="558423"/>
              </a:xfrm>
              <a:prstGeom prst="rect">
                <a:avLst/>
              </a:prstGeom>
              <a:blipFill>
                <a:blip r:embed="rId2"/>
                <a:stretch>
                  <a:fillRect l="-538" t="-22222" r="-2688" b="-13333"/>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8A061F0E-6FBB-C943-BDAF-D15C7AE9090D}"/>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the changes of scales between infected and uninfected. </a:t>
            </a:r>
          </a:p>
        </p:txBody>
      </p:sp>
      <p:graphicFrame>
        <p:nvGraphicFramePr>
          <p:cNvPr id="3" name="Table 2">
            <a:extLst>
              <a:ext uri="{FF2B5EF4-FFF2-40B4-BE49-F238E27FC236}">
                <a16:creationId xmlns:a16="http://schemas.microsoft.com/office/drawing/2014/main" id="{B88A653C-6582-C24B-BA20-9B5F32D72FE1}"/>
              </a:ext>
            </a:extLst>
          </p:cNvPr>
          <p:cNvGraphicFramePr>
            <a:graphicFrameLocks noGrp="1"/>
          </p:cNvGraphicFramePr>
          <p:nvPr>
            <p:extLst>
              <p:ext uri="{D42A27DB-BD31-4B8C-83A1-F6EECF244321}">
                <p14:modId xmlns:p14="http://schemas.microsoft.com/office/powerpoint/2010/main" val="2381598493"/>
              </p:ext>
            </p:extLst>
          </p:nvPr>
        </p:nvGraphicFramePr>
        <p:xfrm>
          <a:off x="1737468" y="2652224"/>
          <a:ext cx="7284667" cy="2509297"/>
        </p:xfrm>
        <a:graphic>
          <a:graphicData uri="http://schemas.openxmlformats.org/drawingml/2006/table">
            <a:tbl>
              <a:tblPr firstRow="1" bandRow="1">
                <a:tableStyleId>{5C22544A-7EE6-4342-B048-85BDC9FD1C3A}</a:tableStyleId>
              </a:tblPr>
              <a:tblGrid>
                <a:gridCol w="1683136">
                  <a:extLst>
                    <a:ext uri="{9D8B030D-6E8A-4147-A177-3AD203B41FA5}">
                      <a16:colId xmlns:a16="http://schemas.microsoft.com/office/drawing/2014/main" val="2321256855"/>
                    </a:ext>
                  </a:extLst>
                </a:gridCol>
                <a:gridCol w="1548240">
                  <a:extLst>
                    <a:ext uri="{9D8B030D-6E8A-4147-A177-3AD203B41FA5}">
                      <a16:colId xmlns:a16="http://schemas.microsoft.com/office/drawing/2014/main" val="2094161867"/>
                    </a:ext>
                  </a:extLst>
                </a:gridCol>
                <a:gridCol w="1462490">
                  <a:extLst>
                    <a:ext uri="{9D8B030D-6E8A-4147-A177-3AD203B41FA5}">
                      <a16:colId xmlns:a16="http://schemas.microsoft.com/office/drawing/2014/main" val="844994662"/>
                    </a:ext>
                  </a:extLst>
                </a:gridCol>
                <a:gridCol w="2590801">
                  <a:extLst>
                    <a:ext uri="{9D8B030D-6E8A-4147-A177-3AD203B41FA5}">
                      <a16:colId xmlns:a16="http://schemas.microsoft.com/office/drawing/2014/main" val="729077915"/>
                    </a:ext>
                  </a:extLst>
                </a:gridCol>
              </a:tblGrid>
              <a:tr h="560587">
                <a:tc>
                  <a:txBody>
                    <a:bodyPr/>
                    <a:lstStyle/>
                    <a:p>
                      <a:pPr algn="ctr"/>
                      <a:r>
                        <a:rPr lang="en-US" dirty="0"/>
                        <a:t>Age</a:t>
                      </a:r>
                    </a:p>
                  </a:txBody>
                  <a:tcPr anchor="ctr"/>
                </a:tc>
                <a:tc>
                  <a:txBody>
                    <a:bodyPr/>
                    <a:lstStyle/>
                    <a:p>
                      <a:pPr algn="ctr"/>
                      <a:r>
                        <a:rPr lang="en-US" dirty="0"/>
                        <a:t>Sex</a:t>
                      </a:r>
                    </a:p>
                  </a:txBody>
                  <a:tcPr anchor="ctr"/>
                </a:tc>
                <a:tc>
                  <a:txBody>
                    <a:bodyPr/>
                    <a:lstStyle/>
                    <a:p>
                      <a:pPr algn="ctr"/>
                      <a:r>
                        <a:rPr lang="en-US" dirty="0"/>
                        <a:t>Estimates</a:t>
                      </a:r>
                    </a:p>
                  </a:txBody>
                  <a:tcPr anchor="ctr"/>
                </a:tc>
                <a:tc>
                  <a:txBody>
                    <a:bodyPr/>
                    <a:lstStyle/>
                    <a:p>
                      <a:pPr algn="ctr"/>
                      <a:r>
                        <a:rPr lang="en-US" dirty="0"/>
                        <a:t>95% Intervals</a:t>
                      </a:r>
                    </a:p>
                  </a:txBody>
                  <a:tcPr anchor="ctr"/>
                </a:tc>
                <a:extLst>
                  <a:ext uri="{0D108BD9-81ED-4DB2-BD59-A6C34878D82A}">
                    <a16:rowId xmlns:a16="http://schemas.microsoft.com/office/drawing/2014/main" val="2360116108"/>
                  </a:ext>
                </a:extLst>
              </a:tr>
              <a:tr h="324785">
                <a:tc rowSpan="2">
                  <a:txBody>
                    <a:bodyPr/>
                    <a:lstStyle/>
                    <a:p>
                      <a:pPr algn="ctr"/>
                      <a:r>
                        <a:rPr lang="en-US" sz="1400" dirty="0"/>
                        <a:t>Age 14</a:t>
                      </a:r>
                    </a:p>
                  </a:txBody>
                  <a:tcPr anchor="ctr"/>
                </a:tc>
                <a:tc>
                  <a:txBody>
                    <a:bodyPr/>
                    <a:lstStyle/>
                    <a:p>
                      <a:pPr algn="ctr"/>
                      <a:r>
                        <a:rPr lang="en-US" sz="1400" dirty="0"/>
                        <a:t>Female</a:t>
                      </a:r>
                    </a:p>
                  </a:txBody>
                  <a:tcPr anchor="ctr"/>
                </a:tc>
                <a:tc>
                  <a:txBody>
                    <a:bodyPr/>
                    <a:lstStyle/>
                    <a:p>
                      <a:pPr algn="ctr"/>
                      <a:r>
                        <a:rPr lang="en-US" sz="1400" dirty="0"/>
                        <a:t>0.01631</a:t>
                      </a:r>
                    </a:p>
                  </a:txBody>
                  <a:tcPr anchor="ctr"/>
                </a:tc>
                <a:tc>
                  <a:txBody>
                    <a:bodyPr/>
                    <a:lstStyle/>
                    <a:p>
                      <a:pPr algn="ctr"/>
                      <a:r>
                        <a:rPr lang="en-US" sz="1400" dirty="0"/>
                        <a:t>(0.01514,  0.01730)</a:t>
                      </a:r>
                    </a:p>
                  </a:txBody>
                  <a:tcPr anchor="ctr"/>
                </a:tc>
                <a:extLst>
                  <a:ext uri="{0D108BD9-81ED-4DB2-BD59-A6C34878D82A}">
                    <a16:rowId xmlns:a16="http://schemas.microsoft.com/office/drawing/2014/main" val="1818199610"/>
                  </a:ext>
                </a:extLst>
              </a:tr>
              <a:tr h="324785">
                <a:tc vMerge="1">
                  <a:txBody>
                    <a:bodyPr/>
                    <a:lstStyle/>
                    <a:p>
                      <a:endParaRPr lang="en-US" dirty="0"/>
                    </a:p>
                  </a:txBody>
                  <a:tcPr/>
                </a:tc>
                <a:tc>
                  <a:txBody>
                    <a:bodyPr/>
                    <a:lstStyle/>
                    <a:p>
                      <a:pPr algn="ctr"/>
                      <a:r>
                        <a:rPr lang="en-US" sz="1400" dirty="0"/>
                        <a:t>Male</a:t>
                      </a:r>
                    </a:p>
                  </a:txBody>
                  <a:tcPr anchor="ctr"/>
                </a:tc>
                <a:tc>
                  <a:txBody>
                    <a:bodyPr/>
                    <a:lstStyle/>
                    <a:p>
                      <a:pPr algn="ctr"/>
                      <a:r>
                        <a:rPr lang="en-US" sz="1400" dirty="0"/>
                        <a:t>0.01885</a:t>
                      </a:r>
                    </a:p>
                  </a:txBody>
                  <a:tcPr anchor="ctr"/>
                </a:tc>
                <a:tc>
                  <a:txBody>
                    <a:bodyPr/>
                    <a:lstStyle/>
                    <a:p>
                      <a:pPr algn="ctr"/>
                      <a:r>
                        <a:rPr lang="en-US" sz="1400" dirty="0"/>
                        <a:t>(0.01754, 0.02019)</a:t>
                      </a:r>
                    </a:p>
                  </a:txBody>
                  <a:tcPr anchor="ctr"/>
                </a:tc>
                <a:extLst>
                  <a:ext uri="{0D108BD9-81ED-4DB2-BD59-A6C34878D82A}">
                    <a16:rowId xmlns:a16="http://schemas.microsoft.com/office/drawing/2014/main" val="3671118698"/>
                  </a:ext>
                </a:extLst>
              </a:tr>
              <a:tr h="324785">
                <a:tc rowSpan="2">
                  <a:txBody>
                    <a:bodyPr/>
                    <a:lstStyle/>
                    <a:p>
                      <a:pPr algn="ctr"/>
                      <a:r>
                        <a:rPr lang="en-US" sz="1400" dirty="0"/>
                        <a:t>Age 28</a:t>
                      </a:r>
                    </a:p>
                  </a:txBody>
                  <a:tcPr anchor="ctr"/>
                </a:tc>
                <a:tc>
                  <a:txBody>
                    <a:bodyPr/>
                    <a:lstStyle/>
                    <a:p>
                      <a:pPr algn="ctr"/>
                      <a:r>
                        <a:rPr lang="en-US" sz="1400" dirty="0"/>
                        <a:t>Female</a:t>
                      </a:r>
                    </a:p>
                  </a:txBody>
                  <a:tcPr anchor="ctr"/>
                </a:tc>
                <a:tc>
                  <a:txBody>
                    <a:bodyPr/>
                    <a:lstStyle/>
                    <a:p>
                      <a:pPr algn="ctr"/>
                      <a:r>
                        <a:rPr lang="en-US" sz="1400" dirty="0"/>
                        <a:t>0.05403</a:t>
                      </a:r>
                    </a:p>
                  </a:txBody>
                  <a:tcPr anchor="ctr"/>
                </a:tc>
                <a:tc>
                  <a:txBody>
                    <a:bodyPr/>
                    <a:lstStyle/>
                    <a:p>
                      <a:pPr algn="ctr"/>
                      <a:r>
                        <a:rPr lang="en-US" sz="1400" dirty="0"/>
                        <a:t>(0.04800, 0.05881) </a:t>
                      </a:r>
                    </a:p>
                  </a:txBody>
                  <a:tcPr anchor="ctr"/>
                </a:tc>
                <a:extLst>
                  <a:ext uri="{0D108BD9-81ED-4DB2-BD59-A6C34878D82A}">
                    <a16:rowId xmlns:a16="http://schemas.microsoft.com/office/drawing/2014/main" val="476800185"/>
                  </a:ext>
                </a:extLst>
              </a:tr>
              <a:tr h="324785">
                <a:tc vMerge="1">
                  <a:txBody>
                    <a:bodyPr/>
                    <a:lstStyle/>
                    <a:p>
                      <a:endParaRPr lang="en-US" dirty="0"/>
                    </a:p>
                  </a:txBody>
                  <a:tcPr/>
                </a:tc>
                <a:tc>
                  <a:txBody>
                    <a:bodyPr/>
                    <a:lstStyle/>
                    <a:p>
                      <a:pPr algn="ctr"/>
                      <a:r>
                        <a:rPr lang="en-US" sz="1400" dirty="0"/>
                        <a:t>Male</a:t>
                      </a:r>
                    </a:p>
                  </a:txBody>
                  <a:tcPr anchor="ctr"/>
                </a:tc>
                <a:tc>
                  <a:txBody>
                    <a:bodyPr/>
                    <a:lstStyle/>
                    <a:p>
                      <a:pPr algn="ctr"/>
                      <a:r>
                        <a:rPr lang="en-US" sz="1400" dirty="0"/>
                        <a:t>0.05208</a:t>
                      </a:r>
                    </a:p>
                  </a:txBody>
                  <a:tcPr anchor="ctr"/>
                </a:tc>
                <a:tc>
                  <a:txBody>
                    <a:bodyPr/>
                    <a:lstStyle/>
                    <a:p>
                      <a:pPr algn="ctr"/>
                      <a:r>
                        <a:rPr lang="en-US" sz="1400" dirty="0"/>
                        <a:t>(0.04746, 0.05798) </a:t>
                      </a:r>
                    </a:p>
                  </a:txBody>
                  <a:tcPr anchor="ctr"/>
                </a:tc>
                <a:extLst>
                  <a:ext uri="{0D108BD9-81ED-4DB2-BD59-A6C34878D82A}">
                    <a16:rowId xmlns:a16="http://schemas.microsoft.com/office/drawing/2014/main" val="3275007461"/>
                  </a:ext>
                </a:extLst>
              </a:tr>
              <a:tr h="324785">
                <a:tc rowSpan="2">
                  <a:txBody>
                    <a:bodyPr/>
                    <a:lstStyle/>
                    <a:p>
                      <a:pPr algn="ctr"/>
                      <a:r>
                        <a:rPr lang="en-US" sz="1400" dirty="0"/>
                        <a:t>Age 42</a:t>
                      </a:r>
                    </a:p>
                  </a:txBody>
                  <a:tcPr anchor="ctr"/>
                </a:tc>
                <a:tc>
                  <a:txBody>
                    <a:bodyPr/>
                    <a:lstStyle/>
                    <a:p>
                      <a:pPr algn="ctr"/>
                      <a:r>
                        <a:rPr lang="en-US" sz="1400" dirty="0"/>
                        <a:t>Female</a:t>
                      </a:r>
                    </a:p>
                  </a:txBody>
                  <a:tcPr anchor="ctr"/>
                </a:tc>
                <a:tc>
                  <a:txBody>
                    <a:bodyPr/>
                    <a:lstStyle/>
                    <a:p>
                      <a:pPr algn="ctr"/>
                      <a:r>
                        <a:rPr lang="en-US" sz="1400" dirty="0"/>
                        <a:t>0.08421 </a:t>
                      </a:r>
                    </a:p>
                  </a:txBody>
                  <a:tcPr anchor="ctr"/>
                </a:tc>
                <a:tc>
                  <a:txBody>
                    <a:bodyPr/>
                    <a:lstStyle/>
                    <a:p>
                      <a:pPr algn="ctr"/>
                      <a:r>
                        <a:rPr lang="en-US" sz="1400" dirty="0"/>
                        <a:t>(0.07605, 0.09671) </a:t>
                      </a:r>
                    </a:p>
                  </a:txBody>
                  <a:tcPr anchor="ctr"/>
                </a:tc>
                <a:extLst>
                  <a:ext uri="{0D108BD9-81ED-4DB2-BD59-A6C34878D82A}">
                    <a16:rowId xmlns:a16="http://schemas.microsoft.com/office/drawing/2014/main" val="783669491"/>
                  </a:ext>
                </a:extLst>
              </a:tr>
              <a:tr h="324785">
                <a:tc vMerge="1">
                  <a:txBody>
                    <a:bodyPr/>
                    <a:lstStyle/>
                    <a:p>
                      <a:endParaRPr lang="en-US" dirty="0"/>
                    </a:p>
                  </a:txBody>
                  <a:tcPr/>
                </a:tc>
                <a:tc>
                  <a:txBody>
                    <a:bodyPr/>
                    <a:lstStyle/>
                    <a:p>
                      <a:pPr algn="ctr"/>
                      <a:r>
                        <a:rPr lang="en-US" sz="1400" dirty="0"/>
                        <a:t>Male</a:t>
                      </a:r>
                    </a:p>
                  </a:txBody>
                  <a:tcPr anchor="ctr"/>
                </a:tc>
                <a:tc>
                  <a:txBody>
                    <a:bodyPr/>
                    <a:lstStyle/>
                    <a:p>
                      <a:pPr algn="ctr"/>
                      <a:r>
                        <a:rPr lang="en-US" sz="1400" dirty="0"/>
                        <a:t>0.08925</a:t>
                      </a:r>
                    </a:p>
                  </a:txBody>
                  <a:tcPr anchor="ctr"/>
                </a:tc>
                <a:tc>
                  <a:txBody>
                    <a:bodyPr/>
                    <a:lstStyle/>
                    <a:p>
                      <a:pPr algn="ctr"/>
                      <a:r>
                        <a:rPr lang="en-US" sz="1400" dirty="0"/>
                        <a:t>(0.08141, 0.10134)</a:t>
                      </a:r>
                    </a:p>
                  </a:txBody>
                  <a:tcPr anchor="ctr"/>
                </a:tc>
                <a:extLst>
                  <a:ext uri="{0D108BD9-81ED-4DB2-BD59-A6C34878D82A}">
                    <a16:rowId xmlns:a16="http://schemas.microsoft.com/office/drawing/2014/main" val="2725082811"/>
                  </a:ext>
                </a:extLst>
              </a:tr>
            </a:tbl>
          </a:graphicData>
        </a:graphic>
      </p:graphicFrame>
    </p:spTree>
    <p:extLst>
      <p:ext uri="{BB962C8B-B14F-4D97-AF65-F5344CB8AC3E}">
        <p14:creationId xmlns:p14="http://schemas.microsoft.com/office/powerpoint/2010/main" val="41409160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47D7C7-23FE-354A-BCE0-093744595FFD}"/>
              </a:ext>
            </a:extLst>
          </p:cNvPr>
          <p:cNvSpPr txBox="1"/>
          <p:nvPr/>
        </p:nvSpPr>
        <p:spPr>
          <a:xfrm>
            <a:off x="569344" y="810883"/>
            <a:ext cx="2205388" cy="461665"/>
          </a:xfrm>
          <a:prstGeom prst="rect">
            <a:avLst/>
          </a:prstGeom>
          <a:noFill/>
        </p:spPr>
        <p:txBody>
          <a:bodyPr wrap="square" rtlCol="0">
            <a:spAutoFit/>
          </a:bodyPr>
          <a:lstStyle/>
          <a:p>
            <a:r>
              <a:rPr lang="en-US" sz="2400" b="1" dirty="0"/>
              <a:t>Model on ACO</a:t>
            </a:r>
          </a:p>
        </p:txBody>
      </p:sp>
      <p:pic>
        <p:nvPicPr>
          <p:cNvPr id="7" name="Picture 6" descr="A screenshot of text&#10;&#10;Description automatically generated">
            <a:extLst>
              <a:ext uri="{FF2B5EF4-FFF2-40B4-BE49-F238E27FC236}">
                <a16:creationId xmlns:a16="http://schemas.microsoft.com/office/drawing/2014/main" id="{EFC94D90-882A-E645-A063-DA163E54DF08}"/>
              </a:ext>
            </a:extLst>
          </p:cNvPr>
          <p:cNvPicPr>
            <a:picLocks noChangeAspect="1"/>
          </p:cNvPicPr>
          <p:nvPr/>
        </p:nvPicPr>
        <p:blipFill>
          <a:blip r:embed="rId2"/>
          <a:stretch>
            <a:fillRect/>
          </a:stretch>
        </p:blipFill>
        <p:spPr>
          <a:xfrm>
            <a:off x="1979871" y="2347331"/>
            <a:ext cx="8232257" cy="3702779"/>
          </a:xfrm>
          <a:prstGeom prst="rect">
            <a:avLst/>
          </a:prstGeom>
        </p:spPr>
      </p:pic>
      <p:sp>
        <p:nvSpPr>
          <p:cNvPr id="8" name="TextBox 7">
            <a:extLst>
              <a:ext uri="{FF2B5EF4-FFF2-40B4-BE49-F238E27FC236}">
                <a16:creationId xmlns:a16="http://schemas.microsoft.com/office/drawing/2014/main" id="{D0EEE61E-FADD-8343-B50A-5EAA8F4458FC}"/>
              </a:ext>
            </a:extLst>
          </p:cNvPr>
          <p:cNvSpPr txBox="1"/>
          <p:nvPr/>
        </p:nvSpPr>
        <p:spPr>
          <a:xfrm>
            <a:off x="741347" y="1486774"/>
            <a:ext cx="10456740" cy="646331"/>
          </a:xfrm>
          <a:prstGeom prst="rect">
            <a:avLst/>
          </a:prstGeom>
          <a:noFill/>
        </p:spPr>
        <p:txBody>
          <a:bodyPr wrap="square" rtlCol="0">
            <a:spAutoFit/>
          </a:bodyPr>
          <a:lstStyle/>
          <a:p>
            <a:pPr algn="just"/>
            <a:r>
              <a:rPr lang="en-US" dirty="0"/>
              <a:t>These are the posterior draws (after thinning) for parameters of interest. Using these draws/distributions, we can find the estimate and 95% interval for each parameter below. </a:t>
            </a:r>
          </a:p>
        </p:txBody>
      </p:sp>
    </p:spTree>
    <p:extLst>
      <p:ext uri="{BB962C8B-B14F-4D97-AF65-F5344CB8AC3E}">
        <p14:creationId xmlns:p14="http://schemas.microsoft.com/office/powerpoint/2010/main" val="25101935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47D7C7-23FE-354A-BCE0-093744595FFD}"/>
              </a:ext>
            </a:extLst>
          </p:cNvPr>
          <p:cNvSpPr txBox="1"/>
          <p:nvPr/>
        </p:nvSpPr>
        <p:spPr>
          <a:xfrm>
            <a:off x="569344" y="810883"/>
            <a:ext cx="2205388" cy="461665"/>
          </a:xfrm>
          <a:prstGeom prst="rect">
            <a:avLst/>
          </a:prstGeom>
          <a:noFill/>
        </p:spPr>
        <p:txBody>
          <a:bodyPr wrap="square" rtlCol="0">
            <a:spAutoFit/>
          </a:bodyPr>
          <a:lstStyle/>
          <a:p>
            <a:r>
              <a:rPr lang="en-US" sz="2400" b="1"/>
              <a:t>Model on ACO</a:t>
            </a:r>
            <a:endParaRPr lang="en-US" sz="2400" b="1" dirty="0"/>
          </a:p>
        </p:txBody>
      </p:sp>
      <p:pic>
        <p:nvPicPr>
          <p:cNvPr id="3" name="Picture 2" descr="A close up of a map&#10;&#10;Description automatically generated">
            <a:extLst>
              <a:ext uri="{FF2B5EF4-FFF2-40B4-BE49-F238E27FC236}">
                <a16:creationId xmlns:a16="http://schemas.microsoft.com/office/drawing/2014/main" id="{D0796618-C4FE-8040-A809-6710E6AA68B9}"/>
              </a:ext>
            </a:extLst>
          </p:cNvPr>
          <p:cNvPicPr>
            <a:picLocks noChangeAspect="1"/>
          </p:cNvPicPr>
          <p:nvPr/>
        </p:nvPicPr>
        <p:blipFill rotWithShape="1">
          <a:blip r:embed="rId3"/>
          <a:srcRect t="6356" r="55059" b="4299"/>
          <a:stretch/>
        </p:blipFill>
        <p:spPr>
          <a:xfrm>
            <a:off x="1546237" y="2768252"/>
            <a:ext cx="3891427" cy="3743960"/>
          </a:xfrm>
          <a:prstGeom prst="rect">
            <a:avLst/>
          </a:prstGeom>
        </p:spPr>
      </p:pic>
      <p:pic>
        <p:nvPicPr>
          <p:cNvPr id="6" name="Picture 5" descr="A close up of a map&#10;&#10;Description automatically generated">
            <a:extLst>
              <a:ext uri="{FF2B5EF4-FFF2-40B4-BE49-F238E27FC236}">
                <a16:creationId xmlns:a16="http://schemas.microsoft.com/office/drawing/2014/main" id="{4C6F3B86-5751-E34B-B19D-9C58D852A8DB}"/>
              </a:ext>
            </a:extLst>
          </p:cNvPr>
          <p:cNvPicPr>
            <a:picLocks noChangeAspect="1"/>
          </p:cNvPicPr>
          <p:nvPr/>
        </p:nvPicPr>
        <p:blipFill rotWithShape="1">
          <a:blip r:embed="rId4"/>
          <a:srcRect r="21039" b="5317"/>
          <a:stretch/>
        </p:blipFill>
        <p:spPr>
          <a:xfrm>
            <a:off x="6350612" y="2673007"/>
            <a:ext cx="4732651" cy="3839205"/>
          </a:xfrm>
          <a:prstGeom prst="rect">
            <a:avLst/>
          </a:prstGeom>
        </p:spPr>
      </p:pic>
      <p:sp>
        <p:nvSpPr>
          <p:cNvPr id="9" name="TextBox 8">
            <a:extLst>
              <a:ext uri="{FF2B5EF4-FFF2-40B4-BE49-F238E27FC236}">
                <a16:creationId xmlns:a16="http://schemas.microsoft.com/office/drawing/2014/main" id="{E298B671-37FC-E849-A263-5AE3E2E2BCE1}"/>
              </a:ext>
            </a:extLst>
          </p:cNvPr>
          <p:cNvSpPr txBox="1"/>
          <p:nvPr/>
        </p:nvSpPr>
        <p:spPr>
          <a:xfrm>
            <a:off x="741347" y="1486774"/>
            <a:ext cx="10519552" cy="646331"/>
          </a:xfrm>
          <a:prstGeom prst="rect">
            <a:avLst/>
          </a:prstGeom>
          <a:noFill/>
        </p:spPr>
        <p:txBody>
          <a:bodyPr wrap="square" rtlCol="0">
            <a:spAutoFit/>
          </a:bodyPr>
          <a:lstStyle/>
          <a:p>
            <a:pPr algn="just"/>
            <a:r>
              <a:rPr lang="en-US" dirty="0"/>
              <a:t>Our model survival curves (right) is quite close to the raw data (left). If you zoom in a little to the model plot, there are three lines for each sub-group. They are the estimate line, 95% lower bound, and 95% upper bound.</a:t>
            </a:r>
          </a:p>
        </p:txBody>
      </p:sp>
      <p:sp>
        <p:nvSpPr>
          <p:cNvPr id="10" name="TextBox 9">
            <a:extLst>
              <a:ext uri="{FF2B5EF4-FFF2-40B4-BE49-F238E27FC236}">
                <a16:creationId xmlns:a16="http://schemas.microsoft.com/office/drawing/2014/main" id="{D10E40C4-5E4B-9C4B-8823-5DE4B1C6DD9D}"/>
              </a:ext>
            </a:extLst>
          </p:cNvPr>
          <p:cNvSpPr txBox="1"/>
          <p:nvPr/>
        </p:nvSpPr>
        <p:spPr>
          <a:xfrm>
            <a:off x="2212740" y="2488341"/>
            <a:ext cx="1495794" cy="369332"/>
          </a:xfrm>
          <a:prstGeom prst="rect">
            <a:avLst/>
          </a:prstGeom>
          <a:noFill/>
        </p:spPr>
        <p:txBody>
          <a:bodyPr wrap="none" rtlCol="0">
            <a:spAutoFit/>
          </a:bodyPr>
          <a:lstStyle/>
          <a:p>
            <a:r>
              <a:rPr lang="en-US" dirty="0"/>
              <a:t>Raw Data Plot</a:t>
            </a:r>
          </a:p>
        </p:txBody>
      </p:sp>
      <p:sp>
        <p:nvSpPr>
          <p:cNvPr id="11" name="TextBox 10">
            <a:extLst>
              <a:ext uri="{FF2B5EF4-FFF2-40B4-BE49-F238E27FC236}">
                <a16:creationId xmlns:a16="http://schemas.microsoft.com/office/drawing/2014/main" id="{AB1DE231-0B81-E647-A6CD-4E216DA25151}"/>
              </a:ext>
            </a:extLst>
          </p:cNvPr>
          <p:cNvSpPr txBox="1"/>
          <p:nvPr/>
        </p:nvSpPr>
        <p:spPr>
          <a:xfrm>
            <a:off x="7461591" y="2488341"/>
            <a:ext cx="1217000" cy="369332"/>
          </a:xfrm>
          <a:prstGeom prst="rect">
            <a:avLst/>
          </a:prstGeom>
          <a:noFill/>
        </p:spPr>
        <p:txBody>
          <a:bodyPr wrap="none" rtlCol="0">
            <a:spAutoFit/>
          </a:bodyPr>
          <a:lstStyle/>
          <a:p>
            <a:r>
              <a:rPr lang="en-US" dirty="0"/>
              <a:t>Model Plot</a:t>
            </a:r>
          </a:p>
        </p:txBody>
      </p:sp>
    </p:spTree>
    <p:extLst>
      <p:ext uri="{BB962C8B-B14F-4D97-AF65-F5344CB8AC3E}">
        <p14:creationId xmlns:p14="http://schemas.microsoft.com/office/powerpoint/2010/main" val="30752777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47D7C7-23FE-354A-BCE0-093744595FFD}"/>
              </a:ext>
            </a:extLst>
          </p:cNvPr>
          <p:cNvSpPr txBox="1"/>
          <p:nvPr/>
        </p:nvSpPr>
        <p:spPr>
          <a:xfrm>
            <a:off x="569344" y="810883"/>
            <a:ext cx="2205388" cy="461665"/>
          </a:xfrm>
          <a:prstGeom prst="rect">
            <a:avLst/>
          </a:prstGeom>
          <a:noFill/>
        </p:spPr>
        <p:txBody>
          <a:bodyPr wrap="square" rtlCol="0">
            <a:spAutoFit/>
          </a:bodyPr>
          <a:lstStyle/>
          <a:p>
            <a:r>
              <a:rPr lang="en-US" sz="2400" b="1" dirty="0"/>
              <a:t>Model on ACO</a:t>
            </a:r>
          </a:p>
        </p:txBody>
      </p:sp>
      <mc:AlternateContent xmlns:mc="http://schemas.openxmlformats.org/markup-compatibility/2006" xmlns:a14="http://schemas.microsoft.com/office/drawing/2010/main">
        <mc:Choice Requires="a14">
          <p:graphicFrame>
            <p:nvGraphicFramePr>
              <p:cNvPr id="2" name="Table 1">
                <a:extLst>
                  <a:ext uri="{FF2B5EF4-FFF2-40B4-BE49-F238E27FC236}">
                    <a16:creationId xmlns:a16="http://schemas.microsoft.com/office/drawing/2014/main" id="{C0B0E4A8-D273-F544-A311-2B66B8026223}"/>
                  </a:ext>
                </a:extLst>
              </p:cNvPr>
              <p:cNvGraphicFramePr>
                <a:graphicFrameLocks noGrp="1"/>
              </p:cNvGraphicFramePr>
              <p:nvPr>
                <p:extLst>
                  <p:ext uri="{D42A27DB-BD31-4B8C-83A1-F6EECF244321}">
                    <p14:modId xmlns:p14="http://schemas.microsoft.com/office/powerpoint/2010/main" val="153307173"/>
                  </p:ext>
                </p:extLst>
              </p:nvPr>
            </p:nvGraphicFramePr>
            <p:xfrm>
              <a:off x="2279375" y="1551183"/>
              <a:ext cx="6599581" cy="4820920"/>
            </p:xfrm>
            <a:graphic>
              <a:graphicData uri="http://schemas.openxmlformats.org/drawingml/2006/table">
                <a:tbl>
                  <a:tblPr firstRow="1" bandRow="1">
                    <a:tableStyleId>{5940675A-B579-460E-94D1-54222C63F5DA}</a:tableStyleId>
                  </a:tblPr>
                  <a:tblGrid>
                    <a:gridCol w="1890515">
                      <a:extLst>
                        <a:ext uri="{9D8B030D-6E8A-4147-A177-3AD203B41FA5}">
                          <a16:colId xmlns:a16="http://schemas.microsoft.com/office/drawing/2014/main" val="3984456785"/>
                        </a:ext>
                      </a:extLst>
                    </a:gridCol>
                    <a:gridCol w="1646616">
                      <a:extLst>
                        <a:ext uri="{9D8B030D-6E8A-4147-A177-3AD203B41FA5}">
                          <a16:colId xmlns:a16="http://schemas.microsoft.com/office/drawing/2014/main" val="1692087532"/>
                        </a:ext>
                      </a:extLst>
                    </a:gridCol>
                    <a:gridCol w="1515912">
                      <a:extLst>
                        <a:ext uri="{9D8B030D-6E8A-4147-A177-3AD203B41FA5}">
                          <a16:colId xmlns:a16="http://schemas.microsoft.com/office/drawing/2014/main" val="3024352395"/>
                        </a:ext>
                      </a:extLst>
                    </a:gridCol>
                    <a:gridCol w="1546538">
                      <a:extLst>
                        <a:ext uri="{9D8B030D-6E8A-4147-A177-3AD203B41FA5}">
                          <a16:colId xmlns:a16="http://schemas.microsoft.com/office/drawing/2014/main" val="3458913784"/>
                        </a:ext>
                      </a:extLst>
                    </a:gridCol>
                  </a:tblGrid>
                  <a:tr h="370840">
                    <a:tc>
                      <a:txBody>
                        <a:bodyPr/>
                        <a:lstStyle/>
                        <a:p>
                          <a:pPr algn="ctr"/>
                          <a:r>
                            <a:rPr lang="en-US" sz="1600" b="0" dirty="0"/>
                            <a:t>Coefficients</a:t>
                          </a:r>
                        </a:p>
                      </a:txBody>
                      <a:tcPr/>
                    </a:tc>
                    <a:tc>
                      <a:txBody>
                        <a:bodyPr/>
                        <a:lstStyle/>
                        <a:p>
                          <a:pPr algn="ctr"/>
                          <a:r>
                            <a:rPr lang="en-US" sz="1600" b="0" dirty="0"/>
                            <a:t>Estimates</a:t>
                          </a:r>
                        </a:p>
                      </a:txBody>
                      <a:tcPr/>
                    </a:tc>
                    <a:tc>
                      <a:txBody>
                        <a:bodyPr/>
                        <a:lstStyle/>
                        <a:p>
                          <a:pPr algn="ctr"/>
                          <a:r>
                            <a:rPr lang="en-US" sz="1600" b="0" dirty="0"/>
                            <a:t>Lower bound  </a:t>
                          </a:r>
                        </a:p>
                      </a:txBody>
                      <a:tcPr/>
                    </a:tc>
                    <a:tc>
                      <a:txBody>
                        <a:bodyPr/>
                        <a:lstStyle/>
                        <a:p>
                          <a:pPr algn="ctr"/>
                          <a:r>
                            <a:rPr lang="en-US" sz="1600" b="0" dirty="0"/>
                            <a:t>Upper bound </a:t>
                          </a:r>
                        </a:p>
                      </a:txBody>
                      <a:tcPr/>
                    </a:tc>
                    <a:extLst>
                      <a:ext uri="{0D108BD9-81ED-4DB2-BD59-A6C34878D82A}">
                        <a16:rowId xmlns:a16="http://schemas.microsoft.com/office/drawing/2014/main" val="3984671418"/>
                      </a:ext>
                    </a:extLst>
                  </a:tr>
                  <a:tr h="370840">
                    <a:tc>
                      <a:txBody>
                        <a:bodyPr/>
                        <a:lstStyle/>
                        <a:p>
                          <a:pPr/>
                          <a14:m>
                            <m:oMathPara xmlns:m="http://schemas.openxmlformats.org/officeDocument/2006/math">
                              <m:oMathParaPr>
                                <m:jc m:val="centerGroup"/>
                              </m:oMathParaPr>
                              <m:oMath xmlns:m="http://schemas.openxmlformats.org/officeDocument/2006/math">
                                <m:r>
                                  <a:rPr lang="en-US" sz="1600" b="0" i="1" smtClean="0">
                                    <a:highlight>
                                      <a:srgbClr val="FFFF00"/>
                                    </a:highlight>
                                    <a:latin typeface="Cambria Math" panose="02040503050406030204" pitchFamily="18" charset="0"/>
                                  </a:rPr>
                                  <m:t>𝛼</m:t>
                                </m:r>
                              </m:oMath>
                            </m:oMathPara>
                          </a14:m>
                          <a:endParaRPr lang="en-US" sz="1600" dirty="0">
                            <a:highlight>
                              <a:srgbClr val="FFFF00"/>
                            </a:highlight>
                          </a:endParaRPr>
                        </a:p>
                      </a:txBody>
                      <a:tcPr/>
                    </a:tc>
                    <a:tc>
                      <a:txBody>
                        <a:bodyPr/>
                        <a:lstStyle/>
                        <a:p>
                          <a:pPr algn="ctr"/>
                          <a:r>
                            <a:rPr lang="en-US" sz="1200" dirty="0"/>
                            <a:t>1.883145134 </a:t>
                          </a:r>
                        </a:p>
                      </a:txBody>
                      <a:tcPr/>
                    </a:tc>
                    <a:tc>
                      <a:txBody>
                        <a:bodyPr/>
                        <a:lstStyle/>
                        <a:p>
                          <a:pPr algn="ctr"/>
                          <a:r>
                            <a:rPr lang="en-US" sz="1200" dirty="0"/>
                            <a:t>1.78004822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1.980788968</a:t>
                          </a:r>
                        </a:p>
                      </a:txBody>
                      <a:tcPr/>
                    </a:tc>
                    <a:extLst>
                      <a:ext uri="{0D108BD9-81ED-4DB2-BD59-A6C34878D82A}">
                        <a16:rowId xmlns:a16="http://schemas.microsoft.com/office/drawing/2014/main" val="475574042"/>
                      </a:ext>
                    </a:extLst>
                  </a:tr>
                  <a:tr h="370840">
                    <a:tc>
                      <a:txBody>
                        <a:bodyPr/>
                        <a:lstStyle/>
                        <a:p>
                          <a:pPr/>
                          <a14:m>
                            <m:oMathPara xmlns:m="http://schemas.openxmlformats.org/officeDocument/2006/math">
                              <m:oMathParaPr>
                                <m:jc m:val="centerGroup"/>
                              </m:oMathParaPr>
                              <m:oMath xmlns:m="http://schemas.openxmlformats.org/officeDocument/2006/math">
                                <m:r>
                                  <a:rPr lang="en-US" sz="1600" b="0" i="1" smtClean="0">
                                    <a:highlight>
                                      <a:srgbClr val="FFFF00"/>
                                    </a:highlight>
                                    <a:latin typeface="Cambria Math" panose="02040503050406030204" pitchFamily="18" charset="0"/>
                                  </a:rPr>
                                  <m:t>𝜃</m:t>
                                </m:r>
                              </m:oMath>
                            </m:oMathPara>
                          </a14:m>
                          <a:endParaRPr lang="en-US" sz="1600" dirty="0">
                            <a:highlight>
                              <a:srgbClr val="FFFF00"/>
                            </a:highlight>
                          </a:endParaRPr>
                        </a:p>
                      </a:txBody>
                      <a:tcPr/>
                    </a:tc>
                    <a:tc>
                      <a:txBody>
                        <a:bodyPr/>
                        <a:lstStyle/>
                        <a:p>
                          <a:pPr algn="ctr"/>
                          <a:r>
                            <a:rPr lang="en-US" sz="1200" dirty="0"/>
                            <a:t>1.861205652</a:t>
                          </a:r>
                        </a:p>
                      </a:txBody>
                      <a:tcPr/>
                    </a:tc>
                    <a:tc>
                      <a:txBody>
                        <a:bodyPr/>
                        <a:lstStyle/>
                        <a:p>
                          <a:pPr algn="ctr"/>
                          <a:r>
                            <a:rPr lang="en-US" sz="1200" dirty="0"/>
                            <a:t>1.69537596</a:t>
                          </a:r>
                        </a:p>
                      </a:txBody>
                      <a:tcPr/>
                    </a:tc>
                    <a:tc>
                      <a:txBody>
                        <a:bodyPr/>
                        <a:lstStyle/>
                        <a:p>
                          <a:pPr algn="ctr"/>
                          <a:r>
                            <a:rPr lang="en-US" sz="1200" dirty="0"/>
                            <a:t>2.088365049</a:t>
                          </a:r>
                        </a:p>
                      </a:txBody>
                      <a:tcPr/>
                    </a:tc>
                    <a:extLst>
                      <a:ext uri="{0D108BD9-81ED-4DB2-BD59-A6C34878D82A}">
                        <a16:rowId xmlns:a16="http://schemas.microsoft.com/office/drawing/2014/main" val="1214694257"/>
                      </a:ext>
                    </a:extLst>
                  </a:tr>
                  <a:tr h="370840">
                    <a:tc>
                      <a:txBody>
                        <a:bodyPr/>
                        <a:lstStyle/>
                        <a:p>
                          <a:pPr algn="ctr"/>
                          <a:r>
                            <a:rPr lang="en-US" sz="1600" i="1" dirty="0">
                              <a:highlight>
                                <a:srgbClr val="FFFF00"/>
                              </a:highlight>
                            </a:rPr>
                            <a:t>Intercept</a:t>
                          </a:r>
                        </a:p>
                      </a:txBody>
                      <a:tcPr/>
                    </a:tc>
                    <a:tc>
                      <a:txBody>
                        <a:bodyPr/>
                        <a:lstStyle/>
                        <a:p>
                          <a:pPr algn="ctr"/>
                          <a:r>
                            <a:rPr lang="en-US" sz="1200" dirty="0"/>
                            <a:t>1.809430003</a:t>
                          </a:r>
                        </a:p>
                      </a:txBody>
                      <a:tcPr/>
                    </a:tc>
                    <a:tc>
                      <a:txBody>
                        <a:bodyPr/>
                        <a:lstStyle/>
                        <a:p>
                          <a:pPr algn="ctr"/>
                          <a:r>
                            <a:rPr lang="en-US" sz="1200" dirty="0"/>
                            <a:t>1.73948122</a:t>
                          </a:r>
                        </a:p>
                      </a:txBody>
                      <a:tcPr/>
                    </a:tc>
                    <a:tc>
                      <a:txBody>
                        <a:bodyPr/>
                        <a:lstStyle/>
                        <a:p>
                          <a:pPr algn="ctr"/>
                          <a:r>
                            <a:rPr lang="en-US" sz="1200" dirty="0"/>
                            <a:t>1.878930480</a:t>
                          </a:r>
                        </a:p>
                      </a:txBody>
                      <a:tcPr/>
                    </a:tc>
                    <a:extLst>
                      <a:ext uri="{0D108BD9-81ED-4DB2-BD59-A6C34878D82A}">
                        <a16:rowId xmlns:a16="http://schemas.microsoft.com/office/drawing/2014/main" val="361061188"/>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US" sz="1600" b="0" i="1" smtClean="0">
                                        <a:highlight>
                                          <a:srgbClr val="FFFF00"/>
                                        </a:highlight>
                                        <a:latin typeface="Cambria Math" panose="02040503050406030204" pitchFamily="18" charset="0"/>
                                      </a:rPr>
                                    </m:ctrlPr>
                                  </m:sSubPr>
                                  <m:e>
                                    <m:r>
                                      <a:rPr lang="en-US" sz="1600" b="0" i="1" smtClean="0">
                                        <a:highlight>
                                          <a:srgbClr val="FFFF00"/>
                                        </a:highlight>
                                        <a:latin typeface="Cambria Math" panose="02040503050406030204" pitchFamily="18" charset="0"/>
                                      </a:rPr>
                                      <m:t>𝐼</m:t>
                                    </m:r>
                                  </m:e>
                                  <m:sub>
                                    <m:r>
                                      <a:rPr lang="en-US" sz="1600" b="0" i="1" smtClean="0">
                                        <a:highlight>
                                          <a:srgbClr val="FFFF00"/>
                                        </a:highlight>
                                        <a:latin typeface="Cambria Math" panose="02040503050406030204" pitchFamily="18" charset="0"/>
                                      </a:rPr>
                                      <m:t>𝑖𝑛𝑓𝑒𝑐𝑡𝑒𝑑</m:t>
                                    </m:r>
                                  </m:sub>
                                </m:sSub>
                                <m:r>
                                  <a:rPr lang="en-US" sz="1600" b="0" i="1" smtClean="0">
                                    <a:highlight>
                                      <a:srgbClr val="FFFF00"/>
                                    </a:highlight>
                                    <a:latin typeface="Cambria Math" panose="02040503050406030204" pitchFamily="18" charset="0"/>
                                  </a:rPr>
                                  <m:t> </m:t>
                                </m:r>
                              </m:oMath>
                            </m:oMathPara>
                          </a14:m>
                          <a:endParaRPr lang="en-US" sz="1600" dirty="0">
                            <a:highlight>
                              <a:srgbClr val="FFFF00"/>
                            </a:highlight>
                          </a:endParaRPr>
                        </a:p>
                      </a:txBody>
                      <a:tcPr/>
                    </a:tc>
                    <a:tc>
                      <a:txBody>
                        <a:bodyPr/>
                        <a:lstStyle/>
                        <a:p>
                          <a:pPr algn="ctr"/>
                          <a:r>
                            <a:rPr lang="en-US" sz="1200" dirty="0"/>
                            <a:t>-0.608157648</a:t>
                          </a:r>
                        </a:p>
                      </a:txBody>
                      <a:tcPr/>
                    </a:tc>
                    <a:tc>
                      <a:txBody>
                        <a:bodyPr/>
                        <a:lstStyle/>
                        <a:p>
                          <a:pPr algn="ctr"/>
                          <a:r>
                            <a:rPr lang="en-US" sz="1200" dirty="0"/>
                            <a:t>-0.68281920 </a:t>
                          </a:r>
                        </a:p>
                      </a:txBody>
                      <a:tcPr/>
                    </a:tc>
                    <a:tc>
                      <a:txBody>
                        <a:bodyPr/>
                        <a:lstStyle/>
                        <a:p>
                          <a:pPr algn="ctr"/>
                          <a:r>
                            <a:rPr lang="en-US" sz="1200" dirty="0"/>
                            <a:t>-0.537381866</a:t>
                          </a:r>
                        </a:p>
                      </a:txBody>
                      <a:tcPr/>
                    </a:tc>
                    <a:extLst>
                      <a:ext uri="{0D108BD9-81ED-4DB2-BD59-A6C34878D82A}">
                        <a16:rowId xmlns:a16="http://schemas.microsoft.com/office/drawing/2014/main" val="21776274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𝐼</m:t>
                                    </m:r>
                                  </m:e>
                                  <m:sub>
                                    <m:r>
                                      <a:rPr lang="en-US" sz="1600" b="0" i="1" smtClean="0">
                                        <a:latin typeface="Cambria Math" panose="02040503050406030204" pitchFamily="18" charset="0"/>
                                      </a:rPr>
                                      <m:t>𝑓𝑒𝑚𝑎𝑙𝑒</m:t>
                                    </m:r>
                                  </m:sub>
                                </m:sSub>
                                <m:r>
                                  <a:rPr lang="en-US" sz="1600" b="0" i="1" smtClean="0">
                                    <a:latin typeface="Cambria Math" panose="02040503050406030204" pitchFamily="18" charset="0"/>
                                  </a:rPr>
                                  <m:t> </m:t>
                                </m:r>
                              </m:oMath>
                            </m:oMathPara>
                          </a14:m>
                          <a:endParaRPr lang="en-US" sz="1200" dirty="0"/>
                        </a:p>
                      </a:txBody>
                      <a:tcPr/>
                    </a:tc>
                    <a:tc>
                      <a:txBody>
                        <a:bodyPr/>
                        <a:lstStyle/>
                        <a:p>
                          <a:pPr algn="ctr"/>
                          <a:r>
                            <a:rPr lang="en-US" sz="1200" dirty="0"/>
                            <a:t>0.037723689</a:t>
                          </a:r>
                        </a:p>
                      </a:txBody>
                      <a:tcPr/>
                    </a:tc>
                    <a:tc>
                      <a:txBody>
                        <a:bodyPr/>
                        <a:lstStyle/>
                        <a:p>
                          <a:pPr algn="ctr"/>
                          <a:r>
                            <a:rPr lang="en-US" sz="1200" dirty="0"/>
                            <a:t>-0.03713293 </a:t>
                          </a:r>
                        </a:p>
                      </a:txBody>
                      <a:tcPr/>
                    </a:tc>
                    <a:tc>
                      <a:txBody>
                        <a:bodyPr/>
                        <a:lstStyle/>
                        <a:p>
                          <a:pPr algn="ctr"/>
                          <a:r>
                            <a:rPr lang="en-US" sz="1200" dirty="0"/>
                            <a:t>0.100453518</a:t>
                          </a:r>
                        </a:p>
                      </a:txBody>
                      <a:tcPr/>
                    </a:tc>
                    <a:extLst>
                      <a:ext uri="{0D108BD9-81ED-4DB2-BD59-A6C34878D82A}">
                        <a16:rowId xmlns:a16="http://schemas.microsoft.com/office/drawing/2014/main" val="274202950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600" b="0" i="1" smtClean="0">
                                        <a:highlight>
                                          <a:srgbClr val="FFFF00"/>
                                        </a:highlight>
                                        <a:latin typeface="Cambria Math" panose="02040503050406030204" pitchFamily="18" charset="0"/>
                                      </a:rPr>
                                    </m:ctrlPr>
                                  </m:sSubPr>
                                  <m:e>
                                    <m:r>
                                      <a:rPr lang="en-US" sz="1600" b="0" i="1" smtClean="0">
                                        <a:highlight>
                                          <a:srgbClr val="FFFF00"/>
                                        </a:highlight>
                                        <a:latin typeface="Cambria Math" panose="02040503050406030204" pitchFamily="18" charset="0"/>
                                      </a:rPr>
                                      <m:t>𝐼</m:t>
                                    </m:r>
                                  </m:e>
                                  <m:sub>
                                    <m:r>
                                      <a:rPr lang="en-US" sz="1600" b="0" i="1" smtClean="0">
                                        <a:highlight>
                                          <a:srgbClr val="FFFF00"/>
                                        </a:highlight>
                                        <a:latin typeface="Cambria Math" panose="02040503050406030204" pitchFamily="18" charset="0"/>
                                      </a:rPr>
                                      <m:t>𝑎𝑔𝑒</m:t>
                                    </m:r>
                                    <m:r>
                                      <a:rPr lang="en-US" sz="1600" b="0" i="1" smtClean="0">
                                        <a:highlight>
                                          <a:srgbClr val="FFFF00"/>
                                        </a:highlight>
                                        <a:latin typeface="Cambria Math" panose="02040503050406030204" pitchFamily="18" charset="0"/>
                                      </a:rPr>
                                      <m:t>14</m:t>
                                    </m:r>
                                  </m:sub>
                                </m:sSub>
                                <m:r>
                                  <a:rPr lang="en-US" sz="1600" b="0" i="1" smtClean="0">
                                    <a:highlight>
                                      <a:srgbClr val="FFFF00"/>
                                    </a:highlight>
                                    <a:latin typeface="Cambria Math" panose="02040503050406030204" pitchFamily="18" charset="0"/>
                                  </a:rPr>
                                  <m:t> </m:t>
                                </m:r>
                              </m:oMath>
                            </m:oMathPara>
                          </a14:m>
                          <a:endParaRPr lang="en-US" sz="1600" dirty="0">
                            <a:highlight>
                              <a:srgbClr val="FFFF00"/>
                            </a:highlight>
                          </a:endParaRPr>
                        </a:p>
                      </a:txBody>
                      <a:tcPr/>
                    </a:tc>
                    <a:tc>
                      <a:txBody>
                        <a:bodyPr/>
                        <a:lstStyle/>
                        <a:p>
                          <a:pPr algn="ctr"/>
                          <a:r>
                            <a:rPr lang="en-US" sz="1200" dirty="0"/>
                            <a:t>0.944738839</a:t>
                          </a:r>
                        </a:p>
                      </a:txBody>
                      <a:tcPr/>
                    </a:tc>
                    <a:tc>
                      <a:txBody>
                        <a:bodyPr/>
                        <a:lstStyle/>
                        <a:p>
                          <a:pPr algn="ctr"/>
                          <a:r>
                            <a:rPr lang="en-US" sz="1200" dirty="0"/>
                            <a:t>0.89052283</a:t>
                          </a:r>
                        </a:p>
                      </a:txBody>
                      <a:tcPr/>
                    </a:tc>
                    <a:tc>
                      <a:txBody>
                        <a:bodyPr/>
                        <a:lstStyle/>
                        <a:p>
                          <a:pPr algn="ctr"/>
                          <a:r>
                            <a:rPr lang="en-US" sz="1200" dirty="0"/>
                            <a:t>1.005475742</a:t>
                          </a:r>
                        </a:p>
                      </a:txBody>
                      <a:tcPr/>
                    </a:tc>
                    <a:extLst>
                      <a:ext uri="{0D108BD9-81ED-4DB2-BD59-A6C34878D82A}">
                        <a16:rowId xmlns:a16="http://schemas.microsoft.com/office/drawing/2014/main" val="2949884794"/>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US" sz="1600" b="0" i="1" smtClean="0">
                                        <a:highlight>
                                          <a:srgbClr val="FFFF00"/>
                                        </a:highlight>
                                        <a:latin typeface="Cambria Math" panose="02040503050406030204" pitchFamily="18" charset="0"/>
                                      </a:rPr>
                                    </m:ctrlPr>
                                  </m:sSubPr>
                                  <m:e>
                                    <m:r>
                                      <a:rPr lang="en-US" sz="1600" b="0" i="1" smtClean="0">
                                        <a:highlight>
                                          <a:srgbClr val="FFFF00"/>
                                        </a:highlight>
                                        <a:latin typeface="Cambria Math" panose="02040503050406030204" pitchFamily="18" charset="0"/>
                                      </a:rPr>
                                      <m:t>𝐼</m:t>
                                    </m:r>
                                  </m:e>
                                  <m:sub>
                                    <m:r>
                                      <a:rPr lang="en-US" sz="1600" b="0" i="1" smtClean="0">
                                        <a:highlight>
                                          <a:srgbClr val="FFFF00"/>
                                        </a:highlight>
                                        <a:latin typeface="Cambria Math" panose="02040503050406030204" pitchFamily="18" charset="0"/>
                                      </a:rPr>
                                      <m:t>𝑎𝑔𝑒</m:t>
                                    </m:r>
                                    <m:r>
                                      <a:rPr lang="en-US" sz="1600" b="0" i="1" smtClean="0">
                                        <a:highlight>
                                          <a:srgbClr val="FFFF00"/>
                                        </a:highlight>
                                        <a:latin typeface="Cambria Math" panose="02040503050406030204" pitchFamily="18" charset="0"/>
                                      </a:rPr>
                                      <m:t>28</m:t>
                                    </m:r>
                                  </m:sub>
                                </m:sSub>
                                <m:r>
                                  <a:rPr lang="en-US" sz="1600" b="0" i="1" smtClean="0">
                                    <a:highlight>
                                      <a:srgbClr val="FFFF00"/>
                                    </a:highlight>
                                    <a:latin typeface="Cambria Math" panose="02040503050406030204" pitchFamily="18" charset="0"/>
                                  </a:rPr>
                                  <m:t> </m:t>
                                </m:r>
                              </m:oMath>
                            </m:oMathPara>
                          </a14:m>
                          <a:endParaRPr lang="en-US" sz="1600" dirty="0">
                            <a:highlight>
                              <a:srgbClr val="FFFF00"/>
                            </a:highlight>
                          </a:endParaRPr>
                        </a:p>
                      </a:txBody>
                      <a:tcPr/>
                    </a:tc>
                    <a:tc>
                      <a:txBody>
                        <a:bodyPr/>
                        <a:lstStyle/>
                        <a:p>
                          <a:pPr algn="ctr"/>
                          <a:r>
                            <a:rPr lang="en-US" sz="1200" dirty="0"/>
                            <a:t>0.335459036</a:t>
                          </a:r>
                        </a:p>
                      </a:txBody>
                      <a:tcPr/>
                    </a:tc>
                    <a:tc>
                      <a:txBody>
                        <a:bodyPr/>
                        <a:lstStyle/>
                        <a:p>
                          <a:pPr algn="ctr"/>
                          <a:r>
                            <a:rPr lang="en-US" sz="1200" dirty="0"/>
                            <a:t>0.28139464</a:t>
                          </a:r>
                        </a:p>
                      </a:txBody>
                      <a:tcPr/>
                    </a:tc>
                    <a:tc>
                      <a:txBody>
                        <a:bodyPr/>
                        <a:lstStyle/>
                        <a:p>
                          <a:pPr algn="ctr"/>
                          <a:r>
                            <a:rPr lang="en-US" sz="1200" dirty="0"/>
                            <a:t>0.391409529</a:t>
                          </a:r>
                        </a:p>
                      </a:txBody>
                      <a:tcPr/>
                    </a:tc>
                    <a:extLst>
                      <a:ext uri="{0D108BD9-81ED-4DB2-BD59-A6C34878D82A}">
                        <a16:rowId xmlns:a16="http://schemas.microsoft.com/office/drawing/2014/main" val="3717145597"/>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𝐼</m:t>
                                    </m:r>
                                  </m:e>
                                  <m:sub>
                                    <m:r>
                                      <a:rPr lang="en-US" sz="1600" b="0" i="1" smtClean="0">
                                        <a:latin typeface="Cambria Math" panose="02040503050406030204" pitchFamily="18" charset="0"/>
                                      </a:rPr>
                                      <m:t>𝑖𝑛𝑓𝑒𝑐𝑡𝑒𝑑</m:t>
                                    </m:r>
                                    <m:r>
                                      <a:rPr lang="en-US" sz="1600" b="0" i="1" smtClean="0">
                                        <a:latin typeface="Cambria Math" panose="02040503050406030204" pitchFamily="18" charset="0"/>
                                      </a:rPr>
                                      <m:t> </m:t>
                                    </m:r>
                                    <m:r>
                                      <a:rPr lang="en-US" sz="1600" b="0" i="1" smtClean="0">
                                        <a:latin typeface="Cambria Math" panose="02040503050406030204" pitchFamily="18" charset="0"/>
                                      </a:rPr>
                                      <m:t>𝑓𝑒𝑚𝑎𝑙𝑒</m:t>
                                    </m:r>
                                  </m:sub>
                                </m:sSub>
                                <m:r>
                                  <a:rPr lang="en-US" sz="1600" b="0" i="1" smtClean="0">
                                    <a:latin typeface="Cambria Math" panose="02040503050406030204" pitchFamily="18" charset="0"/>
                                  </a:rPr>
                                  <m:t> </m:t>
                                </m:r>
                              </m:oMath>
                            </m:oMathPara>
                          </a14:m>
                          <a:endParaRPr lang="en-US" sz="1600" dirty="0"/>
                        </a:p>
                      </a:txBody>
                      <a:tcPr/>
                    </a:tc>
                    <a:tc>
                      <a:txBody>
                        <a:bodyPr/>
                        <a:lstStyle/>
                        <a:p>
                          <a:pPr algn="ctr"/>
                          <a:r>
                            <a:rPr lang="en-US" sz="1200" dirty="0"/>
                            <a:t>-0.001155465 </a:t>
                          </a:r>
                        </a:p>
                      </a:txBody>
                      <a:tcPr/>
                    </a:tc>
                    <a:tc>
                      <a:txBody>
                        <a:bodyPr/>
                        <a:lstStyle/>
                        <a:p>
                          <a:pPr algn="ctr"/>
                          <a:r>
                            <a:rPr lang="en-US" sz="1200" dirty="0"/>
                            <a:t>-0.04271625 </a:t>
                          </a:r>
                        </a:p>
                      </a:txBody>
                      <a:tcPr/>
                    </a:tc>
                    <a:tc>
                      <a:txBody>
                        <a:bodyPr/>
                        <a:lstStyle/>
                        <a:p>
                          <a:pPr algn="ctr"/>
                          <a:r>
                            <a:rPr lang="en-US" sz="1200" dirty="0"/>
                            <a:t>0.046797841</a:t>
                          </a:r>
                        </a:p>
                      </a:txBody>
                      <a:tcPr/>
                    </a:tc>
                    <a:extLst>
                      <a:ext uri="{0D108BD9-81ED-4DB2-BD59-A6C34878D82A}">
                        <a16:rowId xmlns:a16="http://schemas.microsoft.com/office/drawing/2014/main" val="252641210"/>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𝐼</m:t>
                                    </m:r>
                                  </m:e>
                                  <m:sub>
                                    <m:r>
                                      <a:rPr lang="en-US" sz="1600" b="0" i="1" smtClean="0">
                                        <a:latin typeface="Cambria Math" panose="02040503050406030204" pitchFamily="18" charset="0"/>
                                      </a:rPr>
                                      <m:t>𝑖𝑛𝑓𝑒𝑐𝑡𝑒𝑑</m:t>
                                    </m:r>
                                    <m:r>
                                      <a:rPr lang="en-US" sz="1600" b="0" i="1" smtClean="0">
                                        <a:latin typeface="Cambria Math" panose="02040503050406030204" pitchFamily="18" charset="0"/>
                                      </a:rPr>
                                      <m:t>,   </m:t>
                                    </m:r>
                                    <m:r>
                                      <a:rPr lang="en-US" sz="1600" b="0" i="1" smtClean="0">
                                        <a:latin typeface="Cambria Math" panose="02040503050406030204" pitchFamily="18" charset="0"/>
                                      </a:rPr>
                                      <m:t>𝑎𝑔𝑒</m:t>
                                    </m:r>
                                    <m:r>
                                      <a:rPr lang="en-US" sz="1600" b="0" i="1" smtClean="0">
                                        <a:latin typeface="Cambria Math" panose="02040503050406030204" pitchFamily="18" charset="0"/>
                                      </a:rPr>
                                      <m:t>14</m:t>
                                    </m:r>
                                  </m:sub>
                                </m:sSub>
                              </m:oMath>
                            </m:oMathPara>
                          </a14:m>
                          <a:endParaRPr lang="en-US" sz="1600" dirty="0"/>
                        </a:p>
                      </a:txBody>
                      <a:tcPr/>
                    </a:tc>
                    <a:tc>
                      <a:txBody>
                        <a:bodyPr/>
                        <a:lstStyle/>
                        <a:p>
                          <a:pPr algn="ctr"/>
                          <a:r>
                            <a:rPr lang="en-US" sz="1200" dirty="0"/>
                            <a:t>-0.624472348 </a:t>
                          </a:r>
                        </a:p>
                      </a:txBody>
                      <a:tcPr/>
                    </a:tc>
                    <a:tc>
                      <a:txBody>
                        <a:bodyPr/>
                        <a:lstStyle/>
                        <a:p>
                          <a:pPr algn="ctr"/>
                          <a:r>
                            <a:rPr lang="en-US" sz="1200" dirty="0"/>
                            <a:t>-0.69091821 </a:t>
                          </a:r>
                        </a:p>
                      </a:txBody>
                      <a:tcPr/>
                    </a:tc>
                    <a:tc>
                      <a:txBody>
                        <a:bodyPr/>
                        <a:lstStyle/>
                        <a:p>
                          <a:pPr algn="ctr"/>
                          <a:r>
                            <a:rPr lang="en-US" sz="1200" dirty="0"/>
                            <a:t>0.546608879</a:t>
                          </a:r>
                        </a:p>
                      </a:txBody>
                      <a:tcPr/>
                    </a:tc>
                    <a:extLst>
                      <a:ext uri="{0D108BD9-81ED-4DB2-BD59-A6C34878D82A}">
                        <a16:rowId xmlns:a16="http://schemas.microsoft.com/office/drawing/2014/main" val="3392944740"/>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US" sz="1600" b="0" i="1" smtClean="0">
                                        <a:highlight>
                                          <a:srgbClr val="FFFF00"/>
                                        </a:highlight>
                                        <a:latin typeface="Cambria Math" panose="02040503050406030204" pitchFamily="18" charset="0"/>
                                      </a:rPr>
                                    </m:ctrlPr>
                                  </m:sSubPr>
                                  <m:e>
                                    <m:r>
                                      <a:rPr lang="en-US" sz="1600" b="0" i="1" smtClean="0">
                                        <a:highlight>
                                          <a:srgbClr val="FFFF00"/>
                                        </a:highlight>
                                        <a:latin typeface="Cambria Math" panose="02040503050406030204" pitchFamily="18" charset="0"/>
                                      </a:rPr>
                                      <m:t>𝐼</m:t>
                                    </m:r>
                                  </m:e>
                                  <m:sub>
                                    <m:r>
                                      <a:rPr lang="en-US" sz="1600" b="0" i="1" smtClean="0">
                                        <a:highlight>
                                          <a:srgbClr val="FFFF00"/>
                                        </a:highlight>
                                        <a:latin typeface="Cambria Math" panose="02040503050406030204" pitchFamily="18" charset="0"/>
                                      </a:rPr>
                                      <m:t>𝑖𝑛𝑓𝑒𝑐𝑡𝑒𝑑</m:t>
                                    </m:r>
                                    <m:r>
                                      <a:rPr lang="en-US" sz="1600" b="0" i="1" smtClean="0">
                                        <a:highlight>
                                          <a:srgbClr val="FFFF00"/>
                                        </a:highlight>
                                        <a:latin typeface="Cambria Math" panose="02040503050406030204" pitchFamily="18" charset="0"/>
                                      </a:rPr>
                                      <m:t>,   </m:t>
                                    </m:r>
                                    <m:r>
                                      <a:rPr lang="en-US" sz="1600" b="0" i="1" smtClean="0">
                                        <a:highlight>
                                          <a:srgbClr val="FFFF00"/>
                                        </a:highlight>
                                        <a:latin typeface="Cambria Math" panose="02040503050406030204" pitchFamily="18" charset="0"/>
                                      </a:rPr>
                                      <m:t>𝑎𝑔𝑒</m:t>
                                    </m:r>
                                    <m:r>
                                      <a:rPr lang="en-US" sz="1600" b="0" i="1" smtClean="0">
                                        <a:highlight>
                                          <a:srgbClr val="FFFF00"/>
                                        </a:highlight>
                                        <a:latin typeface="Cambria Math" panose="02040503050406030204" pitchFamily="18" charset="0"/>
                                      </a:rPr>
                                      <m:t>28</m:t>
                                    </m:r>
                                  </m:sub>
                                </m:sSub>
                              </m:oMath>
                            </m:oMathPara>
                          </a14:m>
                          <a:endParaRPr lang="en-US" sz="1600" dirty="0">
                            <a:highlight>
                              <a:srgbClr val="FFFF00"/>
                            </a:highlight>
                          </a:endParaRPr>
                        </a:p>
                      </a:txBody>
                      <a:tcPr/>
                    </a:tc>
                    <a:tc>
                      <a:txBody>
                        <a:bodyPr/>
                        <a:lstStyle/>
                        <a:p>
                          <a:pPr algn="ctr"/>
                          <a:r>
                            <a:rPr lang="en-US" sz="1200" dirty="0"/>
                            <a:t>-0.199830509 </a:t>
                          </a:r>
                        </a:p>
                      </a:txBody>
                      <a:tcPr/>
                    </a:tc>
                    <a:tc>
                      <a:txBody>
                        <a:bodyPr/>
                        <a:lstStyle/>
                        <a:p>
                          <a:pPr algn="ctr"/>
                          <a:r>
                            <a:rPr lang="en-US" sz="1200" dirty="0"/>
                            <a:t>-0.27054158 </a:t>
                          </a:r>
                        </a:p>
                      </a:txBody>
                      <a:tcPr/>
                    </a:tc>
                    <a:tc>
                      <a:txBody>
                        <a:bodyPr/>
                        <a:lstStyle/>
                        <a:p>
                          <a:pPr algn="ctr"/>
                          <a:r>
                            <a:rPr lang="en-US" sz="1200" dirty="0"/>
                            <a:t>-0.108728229</a:t>
                          </a:r>
                        </a:p>
                      </a:txBody>
                      <a:tcPr/>
                    </a:tc>
                    <a:extLst>
                      <a:ext uri="{0D108BD9-81ED-4DB2-BD59-A6C34878D82A}">
                        <a16:rowId xmlns:a16="http://schemas.microsoft.com/office/drawing/2014/main" val="3108005342"/>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US" sz="1600" b="0" i="1" smtClean="0">
                                        <a:highlight>
                                          <a:srgbClr val="FFFF00"/>
                                        </a:highlight>
                                        <a:latin typeface="Cambria Math" panose="02040503050406030204" pitchFamily="18" charset="0"/>
                                      </a:rPr>
                                    </m:ctrlPr>
                                  </m:sSubPr>
                                  <m:e>
                                    <m:r>
                                      <a:rPr lang="en-US" sz="1600" b="0" i="1" smtClean="0">
                                        <a:highlight>
                                          <a:srgbClr val="FFFF00"/>
                                        </a:highlight>
                                        <a:latin typeface="Cambria Math" panose="02040503050406030204" pitchFamily="18" charset="0"/>
                                      </a:rPr>
                                      <m:t>𝐼</m:t>
                                    </m:r>
                                  </m:e>
                                  <m:sub>
                                    <m:r>
                                      <a:rPr lang="en-US" sz="1600" b="0" i="1" smtClean="0">
                                        <a:highlight>
                                          <a:srgbClr val="FFFF00"/>
                                        </a:highlight>
                                        <a:latin typeface="Cambria Math" panose="02040503050406030204" pitchFamily="18" charset="0"/>
                                      </a:rPr>
                                      <m:t>𝑓𝑒𝑚𝑎𝑙𝑒</m:t>
                                    </m:r>
                                    <m:r>
                                      <a:rPr lang="en-US" sz="1600" b="0" i="1" smtClean="0">
                                        <a:highlight>
                                          <a:srgbClr val="FFFF00"/>
                                        </a:highlight>
                                        <a:latin typeface="Cambria Math" panose="02040503050406030204" pitchFamily="18" charset="0"/>
                                      </a:rPr>
                                      <m:t>,   </m:t>
                                    </m:r>
                                    <m:r>
                                      <a:rPr lang="en-US" sz="1600" b="0" i="1" smtClean="0">
                                        <a:highlight>
                                          <a:srgbClr val="FFFF00"/>
                                        </a:highlight>
                                        <a:latin typeface="Cambria Math" panose="02040503050406030204" pitchFamily="18" charset="0"/>
                                      </a:rPr>
                                      <m:t>𝑎𝑔𝑒</m:t>
                                    </m:r>
                                    <m:r>
                                      <a:rPr lang="en-US" sz="1600" b="0" i="1" smtClean="0">
                                        <a:highlight>
                                          <a:srgbClr val="FFFF00"/>
                                        </a:highlight>
                                        <a:latin typeface="Cambria Math" panose="02040503050406030204" pitchFamily="18" charset="0"/>
                                      </a:rPr>
                                      <m:t>14</m:t>
                                    </m:r>
                                  </m:sub>
                                </m:sSub>
                              </m:oMath>
                            </m:oMathPara>
                          </a14:m>
                          <a:endParaRPr lang="en-US" sz="1600" dirty="0">
                            <a:highlight>
                              <a:srgbClr val="FFFF00"/>
                            </a:highlight>
                          </a:endParaRPr>
                        </a:p>
                      </a:txBody>
                      <a:tcPr/>
                    </a:tc>
                    <a:tc>
                      <a:txBody>
                        <a:bodyPr/>
                        <a:lstStyle/>
                        <a:p>
                          <a:pPr algn="ctr"/>
                          <a:r>
                            <a:rPr lang="en-US" sz="1200" dirty="0"/>
                            <a:t>0.099221942</a:t>
                          </a:r>
                        </a:p>
                      </a:txBody>
                      <a:tcPr/>
                    </a:tc>
                    <a:tc>
                      <a:txBody>
                        <a:bodyPr/>
                        <a:lstStyle/>
                        <a:p>
                          <a:pPr algn="ctr"/>
                          <a:r>
                            <a:rPr lang="en-US" sz="1200" dirty="0"/>
                            <a:t>0.02802355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0.185193121</a:t>
                          </a:r>
                        </a:p>
                      </a:txBody>
                      <a:tcPr/>
                    </a:tc>
                    <a:extLst>
                      <a:ext uri="{0D108BD9-81ED-4DB2-BD59-A6C34878D82A}">
                        <a16:rowId xmlns:a16="http://schemas.microsoft.com/office/drawing/2014/main" val="4097699551"/>
                      </a:ext>
                    </a:extLst>
                  </a:tr>
                  <a:tr h="370840">
                    <a:tc>
                      <a:txBody>
                        <a:bodyPr/>
                        <a:lstStyle/>
                        <a:p>
                          <a:pPr/>
                          <a14:m>
                            <m:oMathPara xmlns:m="http://schemas.openxmlformats.org/officeDocument/2006/math">
                              <m:oMathParaPr>
                                <m:jc m:val="centerGroup"/>
                              </m:oMathParaPr>
                              <m:oMath xmlns:m="http://schemas.openxmlformats.org/officeDocument/2006/math">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𝐼</m:t>
                                    </m:r>
                                  </m:e>
                                  <m:sub>
                                    <m:r>
                                      <a:rPr lang="en-US" sz="1600" b="0" i="1" smtClean="0">
                                        <a:latin typeface="Cambria Math" panose="02040503050406030204" pitchFamily="18" charset="0"/>
                                      </a:rPr>
                                      <m:t>𝑓𝑒𝑚𝑎𝑙𝑒</m:t>
                                    </m:r>
                                    <m:r>
                                      <a:rPr lang="en-US" sz="1600" b="0" i="1" smtClean="0">
                                        <a:latin typeface="Cambria Math" panose="02040503050406030204" pitchFamily="18" charset="0"/>
                                      </a:rPr>
                                      <m:t>,   </m:t>
                                    </m:r>
                                    <m:r>
                                      <a:rPr lang="en-US" sz="1600" b="0" i="1" smtClean="0">
                                        <a:latin typeface="Cambria Math" panose="02040503050406030204" pitchFamily="18" charset="0"/>
                                      </a:rPr>
                                      <m:t>𝑎𝑔𝑒</m:t>
                                    </m:r>
                                    <m:r>
                                      <a:rPr lang="en-US" sz="1600" b="0" i="1" smtClean="0">
                                        <a:latin typeface="Cambria Math" panose="02040503050406030204" pitchFamily="18" charset="0"/>
                                      </a:rPr>
                                      <m:t>28</m:t>
                                    </m:r>
                                  </m:sub>
                                </m:sSub>
                              </m:oMath>
                            </m:oMathPara>
                          </a14:m>
                          <a:endParaRPr lang="en-US" sz="1600" dirty="0"/>
                        </a:p>
                      </a:txBody>
                      <a:tcPr/>
                    </a:tc>
                    <a:tc>
                      <a:txBody>
                        <a:bodyPr/>
                        <a:lstStyle/>
                        <a:p>
                          <a:pPr algn="ctr"/>
                          <a:r>
                            <a:rPr lang="en-US" sz="1200" dirty="0"/>
                            <a:t>-0.073645262 </a:t>
                          </a:r>
                        </a:p>
                      </a:txBody>
                      <a:tcPr/>
                    </a:tc>
                    <a:tc>
                      <a:txBody>
                        <a:bodyPr/>
                        <a:lstStyle/>
                        <a:p>
                          <a:pPr algn="ctr"/>
                          <a:r>
                            <a:rPr lang="en-US" sz="1200" dirty="0"/>
                            <a:t>-0.13998565 </a:t>
                          </a:r>
                        </a:p>
                      </a:txBody>
                      <a:tcPr/>
                    </a:tc>
                    <a:tc>
                      <a:txBody>
                        <a:bodyPr/>
                        <a:lstStyle/>
                        <a:p>
                          <a:pPr algn="ctr"/>
                          <a:r>
                            <a:rPr lang="en-US" sz="1200" dirty="0"/>
                            <a:t>0.009173991</a:t>
                          </a:r>
                        </a:p>
                      </a:txBody>
                      <a:tcPr/>
                    </a:tc>
                    <a:extLst>
                      <a:ext uri="{0D108BD9-81ED-4DB2-BD59-A6C34878D82A}">
                        <a16:rowId xmlns:a16="http://schemas.microsoft.com/office/drawing/2014/main" val="3012081155"/>
                      </a:ext>
                    </a:extLst>
                  </a:tr>
                </a:tbl>
              </a:graphicData>
            </a:graphic>
          </p:graphicFrame>
        </mc:Choice>
        <mc:Fallback xmlns="">
          <p:graphicFrame>
            <p:nvGraphicFramePr>
              <p:cNvPr id="2" name="Table 1">
                <a:extLst>
                  <a:ext uri="{FF2B5EF4-FFF2-40B4-BE49-F238E27FC236}">
                    <a16:creationId xmlns:a16="http://schemas.microsoft.com/office/drawing/2014/main" id="{C0B0E4A8-D273-F544-A311-2B66B8026223}"/>
                  </a:ext>
                </a:extLst>
              </p:cNvPr>
              <p:cNvGraphicFramePr>
                <a:graphicFrameLocks noGrp="1"/>
              </p:cNvGraphicFramePr>
              <p:nvPr>
                <p:extLst>
                  <p:ext uri="{D42A27DB-BD31-4B8C-83A1-F6EECF244321}">
                    <p14:modId xmlns:p14="http://schemas.microsoft.com/office/powerpoint/2010/main" val="153307173"/>
                  </p:ext>
                </p:extLst>
              </p:nvPr>
            </p:nvGraphicFramePr>
            <p:xfrm>
              <a:off x="2279375" y="1551183"/>
              <a:ext cx="6599581" cy="4820920"/>
            </p:xfrm>
            <a:graphic>
              <a:graphicData uri="http://schemas.openxmlformats.org/drawingml/2006/table">
                <a:tbl>
                  <a:tblPr firstRow="1" bandRow="1">
                    <a:tableStyleId>{5940675A-B579-460E-94D1-54222C63F5DA}</a:tableStyleId>
                  </a:tblPr>
                  <a:tblGrid>
                    <a:gridCol w="1890515">
                      <a:extLst>
                        <a:ext uri="{9D8B030D-6E8A-4147-A177-3AD203B41FA5}">
                          <a16:colId xmlns:a16="http://schemas.microsoft.com/office/drawing/2014/main" val="3984456785"/>
                        </a:ext>
                      </a:extLst>
                    </a:gridCol>
                    <a:gridCol w="1646616">
                      <a:extLst>
                        <a:ext uri="{9D8B030D-6E8A-4147-A177-3AD203B41FA5}">
                          <a16:colId xmlns:a16="http://schemas.microsoft.com/office/drawing/2014/main" val="1692087532"/>
                        </a:ext>
                      </a:extLst>
                    </a:gridCol>
                    <a:gridCol w="1515912">
                      <a:extLst>
                        <a:ext uri="{9D8B030D-6E8A-4147-A177-3AD203B41FA5}">
                          <a16:colId xmlns:a16="http://schemas.microsoft.com/office/drawing/2014/main" val="3024352395"/>
                        </a:ext>
                      </a:extLst>
                    </a:gridCol>
                    <a:gridCol w="1546538">
                      <a:extLst>
                        <a:ext uri="{9D8B030D-6E8A-4147-A177-3AD203B41FA5}">
                          <a16:colId xmlns:a16="http://schemas.microsoft.com/office/drawing/2014/main" val="3458913784"/>
                        </a:ext>
                      </a:extLst>
                    </a:gridCol>
                  </a:tblGrid>
                  <a:tr h="370840">
                    <a:tc>
                      <a:txBody>
                        <a:bodyPr/>
                        <a:lstStyle/>
                        <a:p>
                          <a:pPr algn="ctr"/>
                          <a:r>
                            <a:rPr lang="en-US" sz="1600" b="0" dirty="0"/>
                            <a:t>Coefficients</a:t>
                          </a:r>
                        </a:p>
                      </a:txBody>
                      <a:tcPr/>
                    </a:tc>
                    <a:tc>
                      <a:txBody>
                        <a:bodyPr/>
                        <a:lstStyle/>
                        <a:p>
                          <a:pPr algn="ctr"/>
                          <a:r>
                            <a:rPr lang="en-US" sz="1600" b="0" dirty="0"/>
                            <a:t>Estimates</a:t>
                          </a:r>
                        </a:p>
                      </a:txBody>
                      <a:tcPr/>
                    </a:tc>
                    <a:tc>
                      <a:txBody>
                        <a:bodyPr/>
                        <a:lstStyle/>
                        <a:p>
                          <a:pPr algn="ctr"/>
                          <a:r>
                            <a:rPr lang="en-US" sz="1600" b="0" dirty="0"/>
                            <a:t>Lower bound  </a:t>
                          </a:r>
                        </a:p>
                      </a:txBody>
                      <a:tcPr/>
                    </a:tc>
                    <a:tc>
                      <a:txBody>
                        <a:bodyPr/>
                        <a:lstStyle/>
                        <a:p>
                          <a:pPr algn="ctr"/>
                          <a:r>
                            <a:rPr lang="en-US" sz="1600" b="0" dirty="0"/>
                            <a:t>Upper bound </a:t>
                          </a:r>
                        </a:p>
                      </a:txBody>
                      <a:tcPr/>
                    </a:tc>
                    <a:extLst>
                      <a:ext uri="{0D108BD9-81ED-4DB2-BD59-A6C34878D82A}">
                        <a16:rowId xmlns:a16="http://schemas.microsoft.com/office/drawing/2014/main" val="3984671418"/>
                      </a:ext>
                    </a:extLst>
                  </a:tr>
                  <a:tr h="370840">
                    <a:tc>
                      <a:txBody>
                        <a:bodyPr/>
                        <a:lstStyle/>
                        <a:p>
                          <a:endParaRPr lang="en-US"/>
                        </a:p>
                      </a:txBody>
                      <a:tcPr>
                        <a:blipFill>
                          <a:blip r:embed="rId3"/>
                          <a:stretch>
                            <a:fillRect l="-671" t="-106897" r="-249664" b="-1113793"/>
                          </a:stretch>
                        </a:blipFill>
                      </a:tcPr>
                    </a:tc>
                    <a:tc>
                      <a:txBody>
                        <a:bodyPr/>
                        <a:lstStyle/>
                        <a:p>
                          <a:pPr algn="ctr"/>
                          <a:r>
                            <a:rPr lang="en-US" sz="1200" dirty="0"/>
                            <a:t>1.883145134 </a:t>
                          </a:r>
                        </a:p>
                      </a:txBody>
                      <a:tcPr/>
                    </a:tc>
                    <a:tc>
                      <a:txBody>
                        <a:bodyPr/>
                        <a:lstStyle/>
                        <a:p>
                          <a:pPr algn="ctr"/>
                          <a:r>
                            <a:rPr lang="en-US" sz="1200" dirty="0"/>
                            <a:t>1.78004822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1.980788968</a:t>
                          </a:r>
                        </a:p>
                      </a:txBody>
                      <a:tcPr/>
                    </a:tc>
                    <a:extLst>
                      <a:ext uri="{0D108BD9-81ED-4DB2-BD59-A6C34878D82A}">
                        <a16:rowId xmlns:a16="http://schemas.microsoft.com/office/drawing/2014/main" val="475574042"/>
                      </a:ext>
                    </a:extLst>
                  </a:tr>
                  <a:tr h="370840">
                    <a:tc>
                      <a:txBody>
                        <a:bodyPr/>
                        <a:lstStyle/>
                        <a:p>
                          <a:endParaRPr lang="en-US"/>
                        </a:p>
                      </a:txBody>
                      <a:tcPr>
                        <a:blipFill>
                          <a:blip r:embed="rId3"/>
                          <a:stretch>
                            <a:fillRect l="-671" t="-200000" r="-249664" b="-976667"/>
                          </a:stretch>
                        </a:blipFill>
                      </a:tcPr>
                    </a:tc>
                    <a:tc>
                      <a:txBody>
                        <a:bodyPr/>
                        <a:lstStyle/>
                        <a:p>
                          <a:pPr algn="ctr"/>
                          <a:r>
                            <a:rPr lang="en-US" sz="1200" dirty="0"/>
                            <a:t>1.861205652</a:t>
                          </a:r>
                        </a:p>
                      </a:txBody>
                      <a:tcPr/>
                    </a:tc>
                    <a:tc>
                      <a:txBody>
                        <a:bodyPr/>
                        <a:lstStyle/>
                        <a:p>
                          <a:pPr algn="ctr"/>
                          <a:r>
                            <a:rPr lang="en-US" sz="1200" dirty="0"/>
                            <a:t>1.69537596</a:t>
                          </a:r>
                        </a:p>
                      </a:txBody>
                      <a:tcPr/>
                    </a:tc>
                    <a:tc>
                      <a:txBody>
                        <a:bodyPr/>
                        <a:lstStyle/>
                        <a:p>
                          <a:pPr algn="ctr"/>
                          <a:r>
                            <a:rPr lang="en-US" sz="1200" dirty="0"/>
                            <a:t>2.088365049</a:t>
                          </a:r>
                        </a:p>
                      </a:txBody>
                      <a:tcPr/>
                    </a:tc>
                    <a:extLst>
                      <a:ext uri="{0D108BD9-81ED-4DB2-BD59-A6C34878D82A}">
                        <a16:rowId xmlns:a16="http://schemas.microsoft.com/office/drawing/2014/main" val="1214694257"/>
                      </a:ext>
                    </a:extLst>
                  </a:tr>
                  <a:tr h="370840">
                    <a:tc>
                      <a:txBody>
                        <a:bodyPr/>
                        <a:lstStyle/>
                        <a:p>
                          <a:pPr algn="ctr"/>
                          <a:r>
                            <a:rPr lang="en-US" sz="1600" i="1" dirty="0">
                              <a:highlight>
                                <a:srgbClr val="FFFF00"/>
                              </a:highlight>
                            </a:rPr>
                            <a:t>Intercept</a:t>
                          </a:r>
                        </a:p>
                      </a:txBody>
                      <a:tcPr/>
                    </a:tc>
                    <a:tc>
                      <a:txBody>
                        <a:bodyPr/>
                        <a:lstStyle/>
                        <a:p>
                          <a:pPr algn="ctr"/>
                          <a:r>
                            <a:rPr lang="en-US" sz="1200" dirty="0"/>
                            <a:t>1.809430003</a:t>
                          </a:r>
                        </a:p>
                      </a:txBody>
                      <a:tcPr/>
                    </a:tc>
                    <a:tc>
                      <a:txBody>
                        <a:bodyPr/>
                        <a:lstStyle/>
                        <a:p>
                          <a:pPr algn="ctr"/>
                          <a:r>
                            <a:rPr lang="en-US" sz="1200" dirty="0"/>
                            <a:t>1.73948122</a:t>
                          </a:r>
                        </a:p>
                      </a:txBody>
                      <a:tcPr/>
                    </a:tc>
                    <a:tc>
                      <a:txBody>
                        <a:bodyPr/>
                        <a:lstStyle/>
                        <a:p>
                          <a:pPr algn="ctr"/>
                          <a:r>
                            <a:rPr lang="en-US" sz="1200" dirty="0"/>
                            <a:t>1.878930480</a:t>
                          </a:r>
                        </a:p>
                      </a:txBody>
                      <a:tcPr/>
                    </a:tc>
                    <a:extLst>
                      <a:ext uri="{0D108BD9-81ED-4DB2-BD59-A6C34878D82A}">
                        <a16:rowId xmlns:a16="http://schemas.microsoft.com/office/drawing/2014/main" val="361061188"/>
                      </a:ext>
                    </a:extLst>
                  </a:tr>
                  <a:tr h="370840">
                    <a:tc>
                      <a:txBody>
                        <a:bodyPr/>
                        <a:lstStyle/>
                        <a:p>
                          <a:endParaRPr lang="en-US"/>
                        </a:p>
                      </a:txBody>
                      <a:tcPr>
                        <a:blipFill>
                          <a:blip r:embed="rId3"/>
                          <a:stretch>
                            <a:fillRect l="-671" t="-410345" r="-249664" b="-810345"/>
                          </a:stretch>
                        </a:blipFill>
                      </a:tcPr>
                    </a:tc>
                    <a:tc>
                      <a:txBody>
                        <a:bodyPr/>
                        <a:lstStyle/>
                        <a:p>
                          <a:pPr algn="ctr"/>
                          <a:r>
                            <a:rPr lang="en-US" sz="1200" dirty="0"/>
                            <a:t>-0.608157648</a:t>
                          </a:r>
                        </a:p>
                      </a:txBody>
                      <a:tcPr/>
                    </a:tc>
                    <a:tc>
                      <a:txBody>
                        <a:bodyPr/>
                        <a:lstStyle/>
                        <a:p>
                          <a:pPr algn="ctr"/>
                          <a:r>
                            <a:rPr lang="en-US" sz="1200" dirty="0"/>
                            <a:t>-0.68281920 </a:t>
                          </a:r>
                        </a:p>
                      </a:txBody>
                      <a:tcPr/>
                    </a:tc>
                    <a:tc>
                      <a:txBody>
                        <a:bodyPr/>
                        <a:lstStyle/>
                        <a:p>
                          <a:pPr algn="ctr"/>
                          <a:r>
                            <a:rPr lang="en-US" sz="1200" dirty="0"/>
                            <a:t>-0.537381866</a:t>
                          </a:r>
                        </a:p>
                      </a:txBody>
                      <a:tcPr/>
                    </a:tc>
                    <a:extLst>
                      <a:ext uri="{0D108BD9-81ED-4DB2-BD59-A6C34878D82A}">
                        <a16:rowId xmlns:a16="http://schemas.microsoft.com/office/drawing/2014/main" val="217762742"/>
                      </a:ext>
                    </a:extLst>
                  </a:tr>
                  <a:tr h="370840">
                    <a:tc>
                      <a:txBody>
                        <a:bodyPr/>
                        <a:lstStyle/>
                        <a:p>
                          <a:endParaRPr lang="en-US"/>
                        </a:p>
                      </a:txBody>
                      <a:tcPr>
                        <a:blipFill>
                          <a:blip r:embed="rId3"/>
                          <a:stretch>
                            <a:fillRect l="-671" t="-510345" r="-249664" b="-710345"/>
                          </a:stretch>
                        </a:blipFill>
                      </a:tcPr>
                    </a:tc>
                    <a:tc>
                      <a:txBody>
                        <a:bodyPr/>
                        <a:lstStyle/>
                        <a:p>
                          <a:pPr algn="ctr"/>
                          <a:r>
                            <a:rPr lang="en-US" sz="1200" dirty="0"/>
                            <a:t>0.037723689</a:t>
                          </a:r>
                        </a:p>
                      </a:txBody>
                      <a:tcPr/>
                    </a:tc>
                    <a:tc>
                      <a:txBody>
                        <a:bodyPr/>
                        <a:lstStyle/>
                        <a:p>
                          <a:pPr algn="ctr"/>
                          <a:r>
                            <a:rPr lang="en-US" sz="1200" dirty="0"/>
                            <a:t>-0.03713293 </a:t>
                          </a:r>
                        </a:p>
                      </a:txBody>
                      <a:tcPr/>
                    </a:tc>
                    <a:tc>
                      <a:txBody>
                        <a:bodyPr/>
                        <a:lstStyle/>
                        <a:p>
                          <a:pPr algn="ctr"/>
                          <a:r>
                            <a:rPr lang="en-US" sz="1200" dirty="0"/>
                            <a:t>0.100453518</a:t>
                          </a:r>
                        </a:p>
                      </a:txBody>
                      <a:tcPr/>
                    </a:tc>
                    <a:extLst>
                      <a:ext uri="{0D108BD9-81ED-4DB2-BD59-A6C34878D82A}">
                        <a16:rowId xmlns:a16="http://schemas.microsoft.com/office/drawing/2014/main" val="2742029508"/>
                      </a:ext>
                    </a:extLst>
                  </a:tr>
                  <a:tr h="370840">
                    <a:tc>
                      <a:txBody>
                        <a:bodyPr/>
                        <a:lstStyle/>
                        <a:p>
                          <a:endParaRPr lang="en-US"/>
                        </a:p>
                      </a:txBody>
                      <a:tcPr>
                        <a:blipFill>
                          <a:blip r:embed="rId3"/>
                          <a:stretch>
                            <a:fillRect l="-671" t="-590000" r="-249664" b="-586667"/>
                          </a:stretch>
                        </a:blipFill>
                      </a:tcPr>
                    </a:tc>
                    <a:tc>
                      <a:txBody>
                        <a:bodyPr/>
                        <a:lstStyle/>
                        <a:p>
                          <a:pPr algn="ctr"/>
                          <a:r>
                            <a:rPr lang="en-US" sz="1200" dirty="0"/>
                            <a:t>0.944738839</a:t>
                          </a:r>
                        </a:p>
                      </a:txBody>
                      <a:tcPr/>
                    </a:tc>
                    <a:tc>
                      <a:txBody>
                        <a:bodyPr/>
                        <a:lstStyle/>
                        <a:p>
                          <a:pPr algn="ctr"/>
                          <a:r>
                            <a:rPr lang="en-US" sz="1200" dirty="0"/>
                            <a:t>0.89052283</a:t>
                          </a:r>
                        </a:p>
                      </a:txBody>
                      <a:tcPr/>
                    </a:tc>
                    <a:tc>
                      <a:txBody>
                        <a:bodyPr/>
                        <a:lstStyle/>
                        <a:p>
                          <a:pPr algn="ctr"/>
                          <a:r>
                            <a:rPr lang="en-US" sz="1200" dirty="0"/>
                            <a:t>1.005475742</a:t>
                          </a:r>
                        </a:p>
                      </a:txBody>
                      <a:tcPr/>
                    </a:tc>
                    <a:extLst>
                      <a:ext uri="{0D108BD9-81ED-4DB2-BD59-A6C34878D82A}">
                        <a16:rowId xmlns:a16="http://schemas.microsoft.com/office/drawing/2014/main" val="2949884794"/>
                      </a:ext>
                    </a:extLst>
                  </a:tr>
                  <a:tr h="370840">
                    <a:tc>
                      <a:txBody>
                        <a:bodyPr/>
                        <a:lstStyle/>
                        <a:p>
                          <a:endParaRPr lang="en-US"/>
                        </a:p>
                      </a:txBody>
                      <a:tcPr>
                        <a:blipFill>
                          <a:blip r:embed="rId3"/>
                          <a:stretch>
                            <a:fillRect l="-671" t="-713793" r="-249664" b="-506897"/>
                          </a:stretch>
                        </a:blipFill>
                      </a:tcPr>
                    </a:tc>
                    <a:tc>
                      <a:txBody>
                        <a:bodyPr/>
                        <a:lstStyle/>
                        <a:p>
                          <a:pPr algn="ctr"/>
                          <a:r>
                            <a:rPr lang="en-US" sz="1200" dirty="0"/>
                            <a:t>0.335459036</a:t>
                          </a:r>
                        </a:p>
                      </a:txBody>
                      <a:tcPr/>
                    </a:tc>
                    <a:tc>
                      <a:txBody>
                        <a:bodyPr/>
                        <a:lstStyle/>
                        <a:p>
                          <a:pPr algn="ctr"/>
                          <a:r>
                            <a:rPr lang="en-US" sz="1200" dirty="0"/>
                            <a:t>0.28139464</a:t>
                          </a:r>
                        </a:p>
                      </a:txBody>
                      <a:tcPr/>
                    </a:tc>
                    <a:tc>
                      <a:txBody>
                        <a:bodyPr/>
                        <a:lstStyle/>
                        <a:p>
                          <a:pPr algn="ctr"/>
                          <a:r>
                            <a:rPr lang="en-US" sz="1200" dirty="0"/>
                            <a:t>0.391409529</a:t>
                          </a:r>
                        </a:p>
                      </a:txBody>
                      <a:tcPr/>
                    </a:tc>
                    <a:extLst>
                      <a:ext uri="{0D108BD9-81ED-4DB2-BD59-A6C34878D82A}">
                        <a16:rowId xmlns:a16="http://schemas.microsoft.com/office/drawing/2014/main" val="3717145597"/>
                      </a:ext>
                    </a:extLst>
                  </a:tr>
                  <a:tr h="370840">
                    <a:tc>
                      <a:txBody>
                        <a:bodyPr/>
                        <a:lstStyle/>
                        <a:p>
                          <a:endParaRPr lang="en-US"/>
                        </a:p>
                      </a:txBody>
                      <a:tcPr>
                        <a:blipFill>
                          <a:blip r:embed="rId3"/>
                          <a:stretch>
                            <a:fillRect l="-671" t="-813793" r="-249664" b="-406897"/>
                          </a:stretch>
                        </a:blipFill>
                      </a:tcPr>
                    </a:tc>
                    <a:tc>
                      <a:txBody>
                        <a:bodyPr/>
                        <a:lstStyle/>
                        <a:p>
                          <a:pPr algn="ctr"/>
                          <a:r>
                            <a:rPr lang="en-US" sz="1200" dirty="0"/>
                            <a:t>-0.001155465 </a:t>
                          </a:r>
                        </a:p>
                      </a:txBody>
                      <a:tcPr/>
                    </a:tc>
                    <a:tc>
                      <a:txBody>
                        <a:bodyPr/>
                        <a:lstStyle/>
                        <a:p>
                          <a:pPr algn="ctr"/>
                          <a:r>
                            <a:rPr lang="en-US" sz="1200" dirty="0"/>
                            <a:t>-0.04271625 </a:t>
                          </a:r>
                        </a:p>
                      </a:txBody>
                      <a:tcPr/>
                    </a:tc>
                    <a:tc>
                      <a:txBody>
                        <a:bodyPr/>
                        <a:lstStyle/>
                        <a:p>
                          <a:pPr algn="ctr"/>
                          <a:r>
                            <a:rPr lang="en-US" sz="1200" dirty="0"/>
                            <a:t>0.046797841</a:t>
                          </a:r>
                        </a:p>
                      </a:txBody>
                      <a:tcPr/>
                    </a:tc>
                    <a:extLst>
                      <a:ext uri="{0D108BD9-81ED-4DB2-BD59-A6C34878D82A}">
                        <a16:rowId xmlns:a16="http://schemas.microsoft.com/office/drawing/2014/main" val="252641210"/>
                      </a:ext>
                    </a:extLst>
                  </a:tr>
                  <a:tr h="370840">
                    <a:tc>
                      <a:txBody>
                        <a:bodyPr/>
                        <a:lstStyle/>
                        <a:p>
                          <a:endParaRPr lang="en-US"/>
                        </a:p>
                      </a:txBody>
                      <a:tcPr>
                        <a:blipFill>
                          <a:blip r:embed="rId3"/>
                          <a:stretch>
                            <a:fillRect l="-671" t="-913793" r="-249664" b="-306897"/>
                          </a:stretch>
                        </a:blipFill>
                      </a:tcPr>
                    </a:tc>
                    <a:tc>
                      <a:txBody>
                        <a:bodyPr/>
                        <a:lstStyle/>
                        <a:p>
                          <a:pPr algn="ctr"/>
                          <a:r>
                            <a:rPr lang="en-US" sz="1200" dirty="0"/>
                            <a:t>-0.624472348 </a:t>
                          </a:r>
                        </a:p>
                      </a:txBody>
                      <a:tcPr/>
                    </a:tc>
                    <a:tc>
                      <a:txBody>
                        <a:bodyPr/>
                        <a:lstStyle/>
                        <a:p>
                          <a:pPr algn="ctr"/>
                          <a:r>
                            <a:rPr lang="en-US" sz="1200" dirty="0"/>
                            <a:t>-0.69091821 </a:t>
                          </a:r>
                        </a:p>
                      </a:txBody>
                      <a:tcPr/>
                    </a:tc>
                    <a:tc>
                      <a:txBody>
                        <a:bodyPr/>
                        <a:lstStyle/>
                        <a:p>
                          <a:pPr algn="ctr"/>
                          <a:r>
                            <a:rPr lang="en-US" sz="1200" dirty="0"/>
                            <a:t>0.546608879</a:t>
                          </a:r>
                        </a:p>
                      </a:txBody>
                      <a:tcPr/>
                    </a:tc>
                    <a:extLst>
                      <a:ext uri="{0D108BD9-81ED-4DB2-BD59-A6C34878D82A}">
                        <a16:rowId xmlns:a16="http://schemas.microsoft.com/office/drawing/2014/main" val="3392944740"/>
                      </a:ext>
                    </a:extLst>
                  </a:tr>
                  <a:tr h="370840">
                    <a:tc>
                      <a:txBody>
                        <a:bodyPr/>
                        <a:lstStyle/>
                        <a:p>
                          <a:endParaRPr lang="en-US"/>
                        </a:p>
                      </a:txBody>
                      <a:tcPr>
                        <a:blipFill>
                          <a:blip r:embed="rId3"/>
                          <a:stretch>
                            <a:fillRect l="-671" t="-980000" r="-249664" b="-196667"/>
                          </a:stretch>
                        </a:blipFill>
                      </a:tcPr>
                    </a:tc>
                    <a:tc>
                      <a:txBody>
                        <a:bodyPr/>
                        <a:lstStyle/>
                        <a:p>
                          <a:pPr algn="ctr"/>
                          <a:r>
                            <a:rPr lang="en-US" sz="1200" dirty="0"/>
                            <a:t>-0.199830509 </a:t>
                          </a:r>
                        </a:p>
                      </a:txBody>
                      <a:tcPr/>
                    </a:tc>
                    <a:tc>
                      <a:txBody>
                        <a:bodyPr/>
                        <a:lstStyle/>
                        <a:p>
                          <a:pPr algn="ctr"/>
                          <a:r>
                            <a:rPr lang="en-US" sz="1200" dirty="0"/>
                            <a:t>-0.27054158 </a:t>
                          </a:r>
                        </a:p>
                      </a:txBody>
                      <a:tcPr/>
                    </a:tc>
                    <a:tc>
                      <a:txBody>
                        <a:bodyPr/>
                        <a:lstStyle/>
                        <a:p>
                          <a:pPr algn="ctr"/>
                          <a:r>
                            <a:rPr lang="en-US" sz="1200" dirty="0"/>
                            <a:t>-0.108728229</a:t>
                          </a:r>
                        </a:p>
                      </a:txBody>
                      <a:tcPr/>
                    </a:tc>
                    <a:extLst>
                      <a:ext uri="{0D108BD9-81ED-4DB2-BD59-A6C34878D82A}">
                        <a16:rowId xmlns:a16="http://schemas.microsoft.com/office/drawing/2014/main" val="3108005342"/>
                      </a:ext>
                    </a:extLst>
                  </a:tr>
                  <a:tr h="370840">
                    <a:tc>
                      <a:txBody>
                        <a:bodyPr/>
                        <a:lstStyle/>
                        <a:p>
                          <a:endParaRPr lang="en-US"/>
                        </a:p>
                      </a:txBody>
                      <a:tcPr>
                        <a:blipFill>
                          <a:blip r:embed="rId3"/>
                          <a:stretch>
                            <a:fillRect l="-671" t="-1117241" r="-249664" b="-103448"/>
                          </a:stretch>
                        </a:blipFill>
                      </a:tcPr>
                    </a:tc>
                    <a:tc>
                      <a:txBody>
                        <a:bodyPr/>
                        <a:lstStyle/>
                        <a:p>
                          <a:pPr algn="ctr"/>
                          <a:r>
                            <a:rPr lang="en-US" sz="1200" dirty="0"/>
                            <a:t>0.099221942</a:t>
                          </a:r>
                        </a:p>
                      </a:txBody>
                      <a:tcPr/>
                    </a:tc>
                    <a:tc>
                      <a:txBody>
                        <a:bodyPr/>
                        <a:lstStyle/>
                        <a:p>
                          <a:pPr algn="ctr"/>
                          <a:r>
                            <a:rPr lang="en-US" sz="1200" dirty="0"/>
                            <a:t>0.02802355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0.185193121</a:t>
                          </a:r>
                        </a:p>
                      </a:txBody>
                      <a:tcPr/>
                    </a:tc>
                    <a:extLst>
                      <a:ext uri="{0D108BD9-81ED-4DB2-BD59-A6C34878D82A}">
                        <a16:rowId xmlns:a16="http://schemas.microsoft.com/office/drawing/2014/main" val="4097699551"/>
                      </a:ext>
                    </a:extLst>
                  </a:tr>
                  <a:tr h="370840">
                    <a:tc>
                      <a:txBody>
                        <a:bodyPr/>
                        <a:lstStyle/>
                        <a:p>
                          <a:endParaRPr lang="en-US"/>
                        </a:p>
                      </a:txBody>
                      <a:tcPr>
                        <a:blipFill>
                          <a:blip r:embed="rId3"/>
                          <a:stretch>
                            <a:fillRect l="-671" t="-1217241" r="-249664" b="-3448"/>
                          </a:stretch>
                        </a:blipFill>
                      </a:tcPr>
                    </a:tc>
                    <a:tc>
                      <a:txBody>
                        <a:bodyPr/>
                        <a:lstStyle/>
                        <a:p>
                          <a:pPr algn="ctr"/>
                          <a:r>
                            <a:rPr lang="en-US" sz="1200" dirty="0"/>
                            <a:t>-0.073645262 </a:t>
                          </a:r>
                        </a:p>
                      </a:txBody>
                      <a:tcPr/>
                    </a:tc>
                    <a:tc>
                      <a:txBody>
                        <a:bodyPr/>
                        <a:lstStyle/>
                        <a:p>
                          <a:pPr algn="ctr"/>
                          <a:r>
                            <a:rPr lang="en-US" sz="1200" dirty="0"/>
                            <a:t>-0.13998565 </a:t>
                          </a:r>
                        </a:p>
                      </a:txBody>
                      <a:tcPr/>
                    </a:tc>
                    <a:tc>
                      <a:txBody>
                        <a:bodyPr/>
                        <a:lstStyle/>
                        <a:p>
                          <a:pPr algn="ctr"/>
                          <a:r>
                            <a:rPr lang="en-US" sz="1200" dirty="0"/>
                            <a:t>0.009173991</a:t>
                          </a:r>
                        </a:p>
                      </a:txBody>
                      <a:tcPr/>
                    </a:tc>
                    <a:extLst>
                      <a:ext uri="{0D108BD9-81ED-4DB2-BD59-A6C34878D82A}">
                        <a16:rowId xmlns:a16="http://schemas.microsoft.com/office/drawing/2014/main" val="3012081155"/>
                      </a:ext>
                    </a:extLst>
                  </a:tr>
                </a:tbl>
              </a:graphicData>
            </a:graphic>
          </p:graphicFrame>
        </mc:Fallback>
      </mc:AlternateContent>
      <p:sp>
        <p:nvSpPr>
          <p:cNvPr id="3" name="Rectangle 2">
            <a:extLst>
              <a:ext uri="{FF2B5EF4-FFF2-40B4-BE49-F238E27FC236}">
                <a16:creationId xmlns:a16="http://schemas.microsoft.com/office/drawing/2014/main" id="{D42093D2-944D-4D4A-95CC-53D52AF98980}"/>
              </a:ext>
            </a:extLst>
          </p:cNvPr>
          <p:cNvSpPr/>
          <p:nvPr/>
        </p:nvSpPr>
        <p:spPr>
          <a:xfrm>
            <a:off x="2636187" y="902818"/>
            <a:ext cx="951222" cy="307777"/>
          </a:xfrm>
          <a:prstGeom prst="rect">
            <a:avLst/>
          </a:prstGeom>
        </p:spPr>
        <p:txBody>
          <a:bodyPr wrap="none">
            <a:spAutoFit/>
          </a:bodyPr>
          <a:lstStyle/>
          <a:p>
            <a:r>
              <a:rPr lang="en-US" sz="1400" i="1" dirty="0">
                <a:highlight>
                  <a:srgbClr val="FFFF00"/>
                </a:highlight>
              </a:rPr>
              <a:t>Significant</a:t>
            </a:r>
          </a:p>
        </p:txBody>
      </p:sp>
    </p:spTree>
    <p:extLst>
      <p:ext uri="{BB962C8B-B14F-4D97-AF65-F5344CB8AC3E}">
        <p14:creationId xmlns:p14="http://schemas.microsoft.com/office/powerpoint/2010/main" val="9007564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47D7C7-23FE-354A-BCE0-093744595FFD}"/>
              </a:ext>
            </a:extLst>
          </p:cNvPr>
          <p:cNvSpPr txBox="1"/>
          <p:nvPr/>
        </p:nvSpPr>
        <p:spPr>
          <a:xfrm>
            <a:off x="569344" y="810883"/>
            <a:ext cx="2205388" cy="461665"/>
          </a:xfrm>
          <a:prstGeom prst="rect">
            <a:avLst/>
          </a:prstGeom>
          <a:noFill/>
        </p:spPr>
        <p:txBody>
          <a:bodyPr wrap="square" rtlCol="0">
            <a:spAutoFit/>
          </a:bodyPr>
          <a:lstStyle/>
          <a:p>
            <a:r>
              <a:rPr lang="en-US" sz="2400" b="1" dirty="0"/>
              <a:t>Model on ACO</a:t>
            </a:r>
          </a:p>
        </p:txBody>
      </p:sp>
      <p:sp>
        <p:nvSpPr>
          <p:cNvPr id="8" name="TextBox 7">
            <a:extLst>
              <a:ext uri="{FF2B5EF4-FFF2-40B4-BE49-F238E27FC236}">
                <a16:creationId xmlns:a16="http://schemas.microsoft.com/office/drawing/2014/main" id="{D0EEE61E-FADD-8343-B50A-5EAA8F4458FC}"/>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median estimates and 95% intervals. </a:t>
            </a:r>
          </a:p>
        </p:txBody>
      </p:sp>
      <p:grpSp>
        <p:nvGrpSpPr>
          <p:cNvPr id="3" name="Group 2">
            <a:extLst>
              <a:ext uri="{FF2B5EF4-FFF2-40B4-BE49-F238E27FC236}">
                <a16:creationId xmlns:a16="http://schemas.microsoft.com/office/drawing/2014/main" id="{98F76B80-D3A9-D146-A1FC-8784940A7386}"/>
              </a:ext>
            </a:extLst>
          </p:cNvPr>
          <p:cNvGrpSpPr/>
          <p:nvPr/>
        </p:nvGrpSpPr>
        <p:grpSpPr>
          <a:xfrm>
            <a:off x="2020186" y="2387484"/>
            <a:ext cx="9018034" cy="3659633"/>
            <a:chOff x="2020186" y="2387484"/>
            <a:chExt cx="9018034" cy="3659633"/>
          </a:xfrm>
        </p:grpSpPr>
        <p:pic>
          <p:nvPicPr>
            <p:cNvPr id="6" name="Picture 5" descr="A screenshot of a cell phone&#10;&#10;Description automatically generated">
              <a:extLst>
                <a:ext uri="{FF2B5EF4-FFF2-40B4-BE49-F238E27FC236}">
                  <a16:creationId xmlns:a16="http://schemas.microsoft.com/office/drawing/2014/main" id="{423F8422-B4B2-644D-B2C1-62B0A2261291}"/>
                </a:ext>
              </a:extLst>
            </p:cNvPr>
            <p:cNvPicPr>
              <a:picLocks noChangeAspect="1"/>
            </p:cNvPicPr>
            <p:nvPr/>
          </p:nvPicPr>
          <p:blipFill>
            <a:blip r:embed="rId2"/>
            <a:stretch>
              <a:fillRect/>
            </a:stretch>
          </p:blipFill>
          <p:spPr>
            <a:xfrm>
              <a:off x="2020186" y="2387484"/>
              <a:ext cx="9018034" cy="3659633"/>
            </a:xfrm>
            <a:prstGeom prst="rect">
              <a:avLst/>
            </a:prstGeom>
          </p:spPr>
        </p:pic>
        <p:sp>
          <p:nvSpPr>
            <p:cNvPr id="2" name="TextBox 1">
              <a:extLst>
                <a:ext uri="{FF2B5EF4-FFF2-40B4-BE49-F238E27FC236}">
                  <a16:creationId xmlns:a16="http://schemas.microsoft.com/office/drawing/2014/main" id="{D11E2B4B-3EB6-834A-8136-563B789E719F}"/>
                </a:ext>
              </a:extLst>
            </p:cNvPr>
            <p:cNvSpPr txBox="1"/>
            <p:nvPr/>
          </p:nvSpPr>
          <p:spPr>
            <a:xfrm rot="16200000">
              <a:off x="1357198" y="3936812"/>
              <a:ext cx="1602975" cy="276999"/>
            </a:xfrm>
            <a:prstGeom prst="rect">
              <a:avLst/>
            </a:prstGeom>
            <a:solidFill>
              <a:schemeClr val="bg1"/>
            </a:solidFill>
          </p:spPr>
          <p:txBody>
            <a:bodyPr wrap="square" rtlCol="0">
              <a:spAutoFit/>
            </a:bodyPr>
            <a:lstStyle/>
            <a:p>
              <a:pPr algn="ctr"/>
              <a:r>
                <a:rPr lang="en-US" sz="1200" dirty="0"/>
                <a:t>Median lifetime</a:t>
              </a:r>
            </a:p>
          </p:txBody>
        </p:sp>
      </p:grpSp>
    </p:spTree>
    <p:extLst>
      <p:ext uri="{BB962C8B-B14F-4D97-AF65-F5344CB8AC3E}">
        <p14:creationId xmlns:p14="http://schemas.microsoft.com/office/powerpoint/2010/main" val="35617195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93713-B4B1-7A4E-B953-EB8F10DE3539}"/>
              </a:ext>
            </a:extLst>
          </p:cNvPr>
          <p:cNvSpPr txBox="1"/>
          <p:nvPr/>
        </p:nvSpPr>
        <p:spPr>
          <a:xfrm>
            <a:off x="569343" y="810883"/>
            <a:ext cx="6552673" cy="461665"/>
          </a:xfrm>
          <a:prstGeom prst="rect">
            <a:avLst/>
          </a:prstGeom>
          <a:noFill/>
        </p:spPr>
        <p:txBody>
          <a:bodyPr wrap="square" rtlCol="0">
            <a:spAutoFit/>
          </a:bodyPr>
          <a:lstStyle/>
          <a:p>
            <a:r>
              <a:rPr lang="en-US" sz="2400" b="1" dirty="0"/>
              <a:t>Model on ACO – Immunity measurement 1 </a:t>
            </a:r>
          </a:p>
        </p:txBody>
      </p:sp>
      <p:sp>
        <p:nvSpPr>
          <p:cNvPr id="12" name="TextBox 11">
            <a:extLst>
              <a:ext uri="{FF2B5EF4-FFF2-40B4-BE49-F238E27FC236}">
                <a16:creationId xmlns:a16="http://schemas.microsoft.com/office/drawing/2014/main" id="{520E9AE5-E000-5E47-B356-601E13DBBA55}"/>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median residual life and 95% CI of uninfected flies. </a:t>
            </a:r>
          </a:p>
        </p:txBody>
      </p:sp>
      <p:pic>
        <p:nvPicPr>
          <p:cNvPr id="10" name="Picture 9">
            <a:extLst>
              <a:ext uri="{FF2B5EF4-FFF2-40B4-BE49-F238E27FC236}">
                <a16:creationId xmlns:a16="http://schemas.microsoft.com/office/drawing/2014/main" id="{31EFDDBB-575D-9546-A6EB-BCC97DB1FFAA}"/>
              </a:ext>
            </a:extLst>
          </p:cNvPr>
          <p:cNvPicPr>
            <a:picLocks noChangeAspect="1"/>
          </p:cNvPicPr>
          <p:nvPr/>
        </p:nvPicPr>
        <p:blipFill>
          <a:blip r:embed="rId3"/>
          <a:stretch>
            <a:fillRect/>
          </a:stretch>
        </p:blipFill>
        <p:spPr>
          <a:xfrm>
            <a:off x="2252889" y="2070332"/>
            <a:ext cx="7686222" cy="4129300"/>
          </a:xfrm>
          <a:prstGeom prst="rect">
            <a:avLst/>
          </a:prstGeom>
        </p:spPr>
      </p:pic>
    </p:spTree>
    <p:extLst>
      <p:ext uri="{BB962C8B-B14F-4D97-AF65-F5344CB8AC3E}">
        <p14:creationId xmlns:p14="http://schemas.microsoft.com/office/powerpoint/2010/main" val="31621742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93713-B4B1-7A4E-B953-EB8F10DE3539}"/>
              </a:ext>
            </a:extLst>
          </p:cNvPr>
          <p:cNvSpPr txBox="1"/>
          <p:nvPr/>
        </p:nvSpPr>
        <p:spPr>
          <a:xfrm>
            <a:off x="569344" y="810883"/>
            <a:ext cx="6101912" cy="461665"/>
          </a:xfrm>
          <a:prstGeom prst="rect">
            <a:avLst/>
          </a:prstGeom>
          <a:noFill/>
        </p:spPr>
        <p:txBody>
          <a:bodyPr wrap="square" rtlCol="0">
            <a:spAutoFit/>
          </a:bodyPr>
          <a:lstStyle/>
          <a:p>
            <a:r>
              <a:rPr lang="en-US" sz="2400" b="1" dirty="0"/>
              <a:t>Model on ACO – Immunity measurement 1 </a:t>
            </a:r>
          </a:p>
        </p:txBody>
      </p:sp>
      <p:sp>
        <p:nvSpPr>
          <p:cNvPr id="12" name="TextBox 11">
            <a:extLst>
              <a:ext uri="{FF2B5EF4-FFF2-40B4-BE49-F238E27FC236}">
                <a16:creationId xmlns:a16="http://schemas.microsoft.com/office/drawing/2014/main" id="{520E9AE5-E000-5E47-B356-601E13DBBA55}"/>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median residual life and 95% CI of infected flies. </a:t>
            </a:r>
          </a:p>
        </p:txBody>
      </p:sp>
      <p:pic>
        <p:nvPicPr>
          <p:cNvPr id="3" name="Picture 2">
            <a:extLst>
              <a:ext uri="{FF2B5EF4-FFF2-40B4-BE49-F238E27FC236}">
                <a16:creationId xmlns:a16="http://schemas.microsoft.com/office/drawing/2014/main" id="{72159F11-E2CA-E14A-BE62-883B40D21EA4}"/>
              </a:ext>
            </a:extLst>
          </p:cNvPr>
          <p:cNvPicPr>
            <a:picLocks noChangeAspect="1"/>
          </p:cNvPicPr>
          <p:nvPr/>
        </p:nvPicPr>
        <p:blipFill>
          <a:blip r:embed="rId3"/>
          <a:stretch>
            <a:fillRect/>
          </a:stretch>
        </p:blipFill>
        <p:spPr>
          <a:xfrm>
            <a:off x="1672038" y="2070332"/>
            <a:ext cx="8977579" cy="4284472"/>
          </a:xfrm>
          <a:prstGeom prst="rect">
            <a:avLst/>
          </a:prstGeom>
        </p:spPr>
      </p:pic>
    </p:spTree>
    <p:extLst>
      <p:ext uri="{BB962C8B-B14F-4D97-AF65-F5344CB8AC3E}">
        <p14:creationId xmlns:p14="http://schemas.microsoft.com/office/powerpoint/2010/main" val="2601680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0A9321-DB53-4847-A1FB-3DA353ADED57}"/>
              </a:ext>
            </a:extLst>
          </p:cNvPr>
          <p:cNvSpPr txBox="1"/>
          <p:nvPr/>
        </p:nvSpPr>
        <p:spPr>
          <a:xfrm>
            <a:off x="569344" y="810883"/>
            <a:ext cx="6101912" cy="461665"/>
          </a:xfrm>
          <a:prstGeom prst="rect">
            <a:avLst/>
          </a:prstGeom>
          <a:noFill/>
        </p:spPr>
        <p:txBody>
          <a:bodyPr wrap="square" rtlCol="0">
            <a:spAutoFit/>
          </a:bodyPr>
          <a:lstStyle/>
          <a:p>
            <a:r>
              <a:rPr lang="en-US" sz="2400" b="1" dirty="0"/>
              <a:t>Model on ACO – Immunity measurement 2 </a:t>
            </a:r>
          </a:p>
        </p:txBody>
      </p:sp>
      <p:sp>
        <p:nvSpPr>
          <p:cNvPr id="3" name="TextBox 2">
            <a:extLst>
              <a:ext uri="{FF2B5EF4-FFF2-40B4-BE49-F238E27FC236}">
                <a16:creationId xmlns:a16="http://schemas.microsoft.com/office/drawing/2014/main" id="{C172B942-306B-0347-AAFB-C5175CF18EF0}"/>
              </a:ext>
            </a:extLst>
          </p:cNvPr>
          <p:cNvSpPr txBox="1"/>
          <p:nvPr/>
        </p:nvSpPr>
        <p:spPr>
          <a:xfrm>
            <a:off x="7455518" y="4222627"/>
            <a:ext cx="3521560" cy="923330"/>
          </a:xfrm>
          <a:prstGeom prst="rect">
            <a:avLst/>
          </a:prstGeom>
          <a:noFill/>
        </p:spPr>
        <p:txBody>
          <a:bodyPr wrap="square" rtlCol="0">
            <a:spAutoFit/>
          </a:bodyPr>
          <a:lstStyle/>
          <a:p>
            <a:r>
              <a:rPr lang="en-US" dirty="0"/>
              <a:t># age 14 measurement 0.06368858</a:t>
            </a:r>
          </a:p>
          <a:p>
            <a:r>
              <a:rPr lang="en-US" dirty="0"/>
              <a:t># age 28 measurement 0.1171852</a:t>
            </a:r>
          </a:p>
          <a:p>
            <a:r>
              <a:rPr lang="en-US" dirty="0"/>
              <a:t># age 42 measurement 1 </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67D37C8-107B-454B-B0FC-9751AA6E6D01}"/>
                  </a:ext>
                </a:extLst>
              </p:cNvPr>
              <p:cNvSpPr txBox="1"/>
              <p:nvPr/>
            </p:nvSpPr>
            <p:spPr>
              <a:xfrm>
                <a:off x="7994280" y="2747653"/>
                <a:ext cx="2340191" cy="5584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𝑖𝑛𝑓𝑒𝑐𝑡𝑒𝑑</m:t>
                              </m:r>
                              <m:r>
                                <a:rPr lang="en-US" i="1">
                                  <a:latin typeface="Cambria Math" panose="02040503050406030204" pitchFamily="18" charset="0"/>
                                </a:rPr>
                                <m:t> </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𝑢𝑛𝑖𝑛𝑓𝑒𝑐𝑡𝑒𝑑</m:t>
                              </m:r>
                            </m:sub>
                          </m:sSub>
                          <m:r>
                            <m:rPr>
                              <m:nor/>
                            </m:rPr>
                            <a:rPr lang="en-US" dirty="0"/>
                            <m:t> </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𝑖𝑛𝑓𝑒𝑐𝑡𝑒𝑑</m:t>
                              </m:r>
                            </m:sub>
                          </m:sSub>
                        </m:den>
                      </m:f>
                    </m:oMath>
                  </m:oMathPara>
                </a14:m>
                <a:endParaRPr lang="en-US" dirty="0"/>
              </a:p>
            </p:txBody>
          </p:sp>
        </mc:Choice>
        <mc:Fallback xmlns="">
          <p:sp>
            <p:nvSpPr>
              <p:cNvPr id="4" name="TextBox 3">
                <a:extLst>
                  <a:ext uri="{FF2B5EF4-FFF2-40B4-BE49-F238E27FC236}">
                    <a16:creationId xmlns:a16="http://schemas.microsoft.com/office/drawing/2014/main" id="{567D37C8-107B-454B-B0FC-9751AA6E6D01}"/>
                  </a:ext>
                </a:extLst>
              </p:cNvPr>
              <p:cNvSpPr txBox="1">
                <a:spLocks noRot="1" noChangeAspect="1" noMove="1" noResize="1" noEditPoints="1" noAdjustHandles="1" noChangeArrowheads="1" noChangeShapeType="1" noTextEdit="1"/>
              </p:cNvSpPr>
              <p:nvPr/>
            </p:nvSpPr>
            <p:spPr>
              <a:xfrm>
                <a:off x="7994280" y="2747653"/>
                <a:ext cx="2340191" cy="558423"/>
              </a:xfrm>
              <a:prstGeom prst="rect">
                <a:avLst/>
              </a:prstGeom>
              <a:blipFill>
                <a:blip r:embed="rId2"/>
                <a:stretch>
                  <a:fillRect t="-25000" r="-2688" b="-13636"/>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8A061F0E-6FBB-C943-BDAF-D15C7AE9090D}"/>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the changes of scales between infected and uninfected. </a:t>
            </a:r>
          </a:p>
        </p:txBody>
      </p:sp>
      <p:pic>
        <p:nvPicPr>
          <p:cNvPr id="8" name="Picture 7">
            <a:extLst>
              <a:ext uri="{FF2B5EF4-FFF2-40B4-BE49-F238E27FC236}">
                <a16:creationId xmlns:a16="http://schemas.microsoft.com/office/drawing/2014/main" id="{5EC54385-75BB-2C48-B35C-30ADC8DA0EBF}"/>
              </a:ext>
            </a:extLst>
          </p:cNvPr>
          <p:cNvPicPr>
            <a:picLocks noChangeAspect="1"/>
          </p:cNvPicPr>
          <p:nvPr/>
        </p:nvPicPr>
        <p:blipFill>
          <a:blip r:embed="rId3"/>
          <a:stretch>
            <a:fillRect/>
          </a:stretch>
        </p:blipFill>
        <p:spPr>
          <a:xfrm>
            <a:off x="1278774" y="3085670"/>
            <a:ext cx="4398190" cy="3443092"/>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C5CC865-A06F-9449-BB07-B28E9B93438D}"/>
                  </a:ext>
                </a:extLst>
              </p:cNvPr>
              <p:cNvSpPr txBox="1"/>
              <p:nvPr/>
            </p:nvSpPr>
            <p:spPr>
              <a:xfrm>
                <a:off x="1067068" y="2093189"/>
                <a:ext cx="5106463" cy="723660"/>
              </a:xfrm>
              <a:prstGeom prst="rect">
                <a:avLst/>
              </a:prstGeom>
              <a:noFill/>
            </p:spPr>
            <p:txBody>
              <a:bodyPr wrap="none" lIns="0" tIns="0" rIns="0" bIns="0" rtlCol="0">
                <a:spAutoFit/>
              </a:bodyPr>
              <a:lstStyle/>
              <a:p>
                <a:r>
                  <a:rPr lang="en-US" b="0" dirty="0"/>
                  <a:t>Survival Function at time t is </a:t>
                </a:r>
                <a14:m>
                  <m:oMath xmlns:m="http://schemas.openxmlformats.org/officeDocument/2006/math">
                    <m:r>
                      <a:rPr lang="en-US" b="0" i="1" smtClean="0">
                        <a:latin typeface="Cambria Math" panose="02040503050406030204" pitchFamily="18" charset="0"/>
                      </a:rPr>
                      <m:t>1 −[1−</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𝑡</m:t>
                                </m:r>
                              </m:num>
                              <m:den>
                                <m:r>
                                  <a:rPr lang="en-US" b="0" i="1" smtClean="0">
                                    <a:latin typeface="Cambria Math" panose="02040503050406030204" pitchFamily="18" charset="0"/>
                                  </a:rPr>
                                  <m:t>𝜎</m:t>
                                </m:r>
                              </m:den>
                            </m:f>
                          </m:e>
                        </m:d>
                      </m:e>
                      <m:sup>
                        <m:r>
                          <a:rPr lang="en-US" b="0" i="1" smtClean="0">
                            <a:latin typeface="Cambria Math" panose="02040503050406030204" pitchFamily="18" charset="0"/>
                          </a:rPr>
                          <m:t>𝛼</m:t>
                        </m:r>
                      </m:sup>
                    </m:sSup>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e>
                      <m:sup>
                        <m:r>
                          <a:rPr lang="en-US" b="0" i="1" smtClean="0">
                            <a:latin typeface="Cambria Math" panose="02040503050406030204" pitchFamily="18" charset="0"/>
                          </a:rPr>
                          <m:t>𝜃</m:t>
                        </m:r>
                      </m:sup>
                    </m:sSup>
                    <m:r>
                      <a:rPr lang="en-US" b="0" i="1" smtClean="0">
                        <a:latin typeface="Cambria Math" panose="02040503050406030204" pitchFamily="18" charset="0"/>
                      </a:rPr>
                      <m:t> </m:t>
                    </m:r>
                  </m:oMath>
                </a14:m>
                <a:r>
                  <a:rPr lang="en-US" dirty="0"/>
                  <a:t>, </a:t>
                </a:r>
              </a:p>
              <a:p>
                <a:r>
                  <a:rPr lang="en-US" dirty="0"/>
                  <a:t>where </a:t>
                </a:r>
                <a14:m>
                  <m:oMath xmlns:m="http://schemas.openxmlformats.org/officeDocument/2006/math">
                    <m:r>
                      <a:rPr lang="en-US" b="0" i="1" smtClean="0">
                        <a:latin typeface="Cambria Math" panose="02040503050406030204" pitchFamily="18" charset="0"/>
                      </a:rPr>
                      <m:t>𝜎</m:t>
                    </m:r>
                    <m:r>
                      <a:rPr lang="en-US" b="0" i="1" smtClean="0">
                        <a:latin typeface="Cambria Math" panose="02040503050406030204" pitchFamily="18" charset="0"/>
                      </a:rPr>
                      <m:t>=</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0</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𝑖</m:t>
                            </m:r>
                          </m:sub>
                        </m:sSub>
                        <m:r>
                          <a:rPr lang="en-US" b="0" i="1" smtClean="0">
                            <a:latin typeface="Cambria Math" panose="02040503050406030204" pitchFamily="18" charset="0"/>
                          </a:rPr>
                          <m:t>𝑋</m:t>
                        </m:r>
                      </m:e>
                      <m:sub>
                        <m:r>
                          <a:rPr lang="en-US" b="0" i="1" smtClean="0">
                            <a:latin typeface="Cambria Math" panose="02040503050406030204" pitchFamily="18" charset="0"/>
                          </a:rPr>
                          <m:t>𝑖</m:t>
                        </m:r>
                      </m:sub>
                    </m:sSub>
                    <m:r>
                      <a:rPr lang="en-US" b="0" i="1" smtClean="0">
                        <a:latin typeface="Cambria Math" panose="02040503050406030204" pitchFamily="18" charset="0"/>
                      </a:rPr>
                      <m:t>)</m:t>
                    </m:r>
                  </m:oMath>
                </a14:m>
                <a:endParaRPr lang="en-US" dirty="0"/>
              </a:p>
            </p:txBody>
          </p:sp>
        </mc:Choice>
        <mc:Fallback xmlns="">
          <p:sp>
            <p:nvSpPr>
              <p:cNvPr id="7" name="TextBox 6">
                <a:extLst>
                  <a:ext uri="{FF2B5EF4-FFF2-40B4-BE49-F238E27FC236}">
                    <a16:creationId xmlns:a16="http://schemas.microsoft.com/office/drawing/2014/main" id="{BC5CC865-A06F-9449-BB07-B28E9B93438D}"/>
                  </a:ext>
                </a:extLst>
              </p:cNvPr>
              <p:cNvSpPr txBox="1">
                <a:spLocks noRot="1" noChangeAspect="1" noMove="1" noResize="1" noEditPoints="1" noAdjustHandles="1" noChangeArrowheads="1" noChangeShapeType="1" noTextEdit="1"/>
              </p:cNvSpPr>
              <p:nvPr/>
            </p:nvSpPr>
            <p:spPr>
              <a:xfrm>
                <a:off x="1067068" y="2093189"/>
                <a:ext cx="5106463" cy="723660"/>
              </a:xfrm>
              <a:prstGeom prst="rect">
                <a:avLst/>
              </a:prstGeom>
              <a:blipFill>
                <a:blip r:embed="rId4"/>
                <a:stretch>
                  <a:fillRect l="-2985" r="-2239" b="-18966"/>
                </a:stretch>
              </a:blipFill>
            </p:spPr>
            <p:txBody>
              <a:bodyPr/>
              <a:lstStyle/>
              <a:p>
                <a:r>
                  <a:rPr lang="en-US">
                    <a:noFill/>
                  </a:rPr>
                  <a:t> </a:t>
                </a:r>
              </a:p>
            </p:txBody>
          </p:sp>
        </mc:Fallback>
      </mc:AlternateContent>
      <p:cxnSp>
        <p:nvCxnSpPr>
          <p:cNvPr id="9" name="Straight Connector 8">
            <a:extLst>
              <a:ext uri="{FF2B5EF4-FFF2-40B4-BE49-F238E27FC236}">
                <a16:creationId xmlns:a16="http://schemas.microsoft.com/office/drawing/2014/main" id="{FF6231EE-B3DB-884F-B16C-3BEAC169D7E4}"/>
              </a:ext>
            </a:extLst>
          </p:cNvPr>
          <p:cNvCxnSpPr>
            <a:cxnSpLocks/>
          </p:cNvCxnSpPr>
          <p:nvPr/>
        </p:nvCxnSpPr>
        <p:spPr>
          <a:xfrm>
            <a:off x="6671256" y="2093189"/>
            <a:ext cx="0" cy="4315649"/>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72674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0E7298-E54A-C147-ABD6-A0325F093189}"/>
              </a:ext>
            </a:extLst>
          </p:cNvPr>
          <p:cNvSpPr txBox="1"/>
          <p:nvPr/>
        </p:nvSpPr>
        <p:spPr>
          <a:xfrm>
            <a:off x="3332671" y="2875002"/>
            <a:ext cx="5526657" cy="1107996"/>
          </a:xfrm>
          <a:prstGeom prst="rect">
            <a:avLst/>
          </a:prstGeom>
          <a:noFill/>
        </p:spPr>
        <p:txBody>
          <a:bodyPr wrap="square" rtlCol="0">
            <a:spAutoFit/>
          </a:bodyPr>
          <a:lstStyle/>
          <a:p>
            <a:pPr algn="ctr"/>
            <a:r>
              <a:rPr lang="en-US" sz="6600" b="1" dirty="0"/>
              <a:t>Model on CO</a:t>
            </a:r>
          </a:p>
        </p:txBody>
      </p:sp>
    </p:spTree>
    <p:extLst>
      <p:ext uri="{BB962C8B-B14F-4D97-AF65-F5344CB8AC3E}">
        <p14:creationId xmlns:p14="http://schemas.microsoft.com/office/powerpoint/2010/main" val="1494997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A20F7A-BA32-1A4B-9CEB-D1FFB65E2E62}"/>
              </a:ext>
            </a:extLst>
          </p:cNvPr>
          <p:cNvSpPr txBox="1"/>
          <p:nvPr/>
        </p:nvSpPr>
        <p:spPr>
          <a:xfrm>
            <a:off x="569344" y="810883"/>
            <a:ext cx="2079264" cy="461665"/>
          </a:xfrm>
          <a:prstGeom prst="rect">
            <a:avLst/>
          </a:prstGeom>
          <a:noFill/>
        </p:spPr>
        <p:txBody>
          <a:bodyPr wrap="square" rtlCol="0">
            <a:spAutoFit/>
          </a:bodyPr>
          <a:lstStyle/>
          <a:p>
            <a:r>
              <a:rPr lang="en-US" sz="2400" b="1" dirty="0"/>
              <a:t>Model on CO</a:t>
            </a:r>
          </a:p>
        </p:txBody>
      </p:sp>
      <p:pic>
        <p:nvPicPr>
          <p:cNvPr id="7" name="Picture 6" descr="A close up of text on a white background&#10;&#10;Description automatically generated">
            <a:extLst>
              <a:ext uri="{FF2B5EF4-FFF2-40B4-BE49-F238E27FC236}">
                <a16:creationId xmlns:a16="http://schemas.microsoft.com/office/drawing/2014/main" id="{F53688B8-7EA3-D343-86D0-A05E5F135DA1}"/>
              </a:ext>
            </a:extLst>
          </p:cNvPr>
          <p:cNvPicPr>
            <a:picLocks noChangeAspect="1"/>
          </p:cNvPicPr>
          <p:nvPr/>
        </p:nvPicPr>
        <p:blipFill>
          <a:blip r:embed="rId3"/>
          <a:stretch>
            <a:fillRect/>
          </a:stretch>
        </p:blipFill>
        <p:spPr>
          <a:xfrm>
            <a:off x="4067265" y="498206"/>
            <a:ext cx="7858588" cy="6047117"/>
          </a:xfrm>
          <a:prstGeom prst="rect">
            <a:avLst/>
          </a:prstGeom>
        </p:spPr>
      </p:pic>
      <p:sp>
        <p:nvSpPr>
          <p:cNvPr id="10" name="TextBox 9">
            <a:extLst>
              <a:ext uri="{FF2B5EF4-FFF2-40B4-BE49-F238E27FC236}">
                <a16:creationId xmlns:a16="http://schemas.microsoft.com/office/drawing/2014/main" id="{78A599B1-D80B-6F47-8485-2367E6340455}"/>
              </a:ext>
            </a:extLst>
          </p:cNvPr>
          <p:cNvSpPr txBox="1"/>
          <p:nvPr/>
        </p:nvSpPr>
        <p:spPr>
          <a:xfrm>
            <a:off x="569344" y="1884340"/>
            <a:ext cx="3351016" cy="4247317"/>
          </a:xfrm>
          <a:prstGeom prst="rect">
            <a:avLst/>
          </a:prstGeom>
          <a:noFill/>
        </p:spPr>
        <p:txBody>
          <a:bodyPr wrap="square" rtlCol="0">
            <a:spAutoFit/>
          </a:bodyPr>
          <a:lstStyle/>
          <a:p>
            <a:pPr algn="just"/>
            <a:r>
              <a:rPr lang="en-US" dirty="0"/>
              <a:t>These are the posterior draws (after thinning) for parameters of interest. Using these draws, we can find the estimate and 95% interval for each parameter below. </a:t>
            </a:r>
          </a:p>
          <a:p>
            <a:pPr algn="just"/>
            <a:endParaRPr lang="en-US" dirty="0"/>
          </a:p>
          <a:p>
            <a:pPr algn="just"/>
            <a:r>
              <a:rPr lang="en-US" dirty="0"/>
              <a:t>Here I include the interaction effects between three covariates. Otherwise, the survival function curves are quite off.</a:t>
            </a:r>
          </a:p>
          <a:p>
            <a:pPr algn="just"/>
            <a:endParaRPr lang="en-US" dirty="0"/>
          </a:p>
          <a:p>
            <a:pPr algn="just"/>
            <a:r>
              <a:rPr lang="en-US" dirty="0"/>
              <a:t>But according to the 95% interval, none of these three-way interaction effects is significant. </a:t>
            </a:r>
          </a:p>
        </p:txBody>
      </p:sp>
    </p:spTree>
    <p:extLst>
      <p:ext uri="{BB962C8B-B14F-4D97-AF65-F5344CB8AC3E}">
        <p14:creationId xmlns:p14="http://schemas.microsoft.com/office/powerpoint/2010/main" val="25276186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A20F7A-BA32-1A4B-9CEB-D1FFB65E2E62}"/>
              </a:ext>
            </a:extLst>
          </p:cNvPr>
          <p:cNvSpPr txBox="1"/>
          <p:nvPr/>
        </p:nvSpPr>
        <p:spPr>
          <a:xfrm>
            <a:off x="569344" y="810883"/>
            <a:ext cx="2079264" cy="461665"/>
          </a:xfrm>
          <a:prstGeom prst="rect">
            <a:avLst/>
          </a:prstGeom>
          <a:noFill/>
        </p:spPr>
        <p:txBody>
          <a:bodyPr wrap="square" rtlCol="0">
            <a:spAutoFit/>
          </a:bodyPr>
          <a:lstStyle/>
          <a:p>
            <a:r>
              <a:rPr lang="en-US" sz="2400" b="1" dirty="0"/>
              <a:t>Model on CO</a:t>
            </a:r>
          </a:p>
        </p:txBody>
      </p:sp>
      <p:sp>
        <p:nvSpPr>
          <p:cNvPr id="3" name="TextBox 2">
            <a:extLst>
              <a:ext uri="{FF2B5EF4-FFF2-40B4-BE49-F238E27FC236}">
                <a16:creationId xmlns:a16="http://schemas.microsoft.com/office/drawing/2014/main" id="{A915C770-CBA9-0146-ADC5-4473B52BB520}"/>
              </a:ext>
            </a:extLst>
          </p:cNvPr>
          <p:cNvSpPr txBox="1"/>
          <p:nvPr/>
        </p:nvSpPr>
        <p:spPr>
          <a:xfrm>
            <a:off x="741347" y="1486774"/>
            <a:ext cx="10519552" cy="646331"/>
          </a:xfrm>
          <a:prstGeom prst="rect">
            <a:avLst/>
          </a:prstGeom>
          <a:noFill/>
        </p:spPr>
        <p:txBody>
          <a:bodyPr wrap="square" rtlCol="0">
            <a:spAutoFit/>
          </a:bodyPr>
          <a:lstStyle/>
          <a:p>
            <a:pPr algn="just"/>
            <a:r>
              <a:rPr lang="en-US" dirty="0"/>
              <a:t>Our model survival curves (right) is quite close to the raw data (left), except that uninfected model curves have very long trails.</a:t>
            </a:r>
          </a:p>
        </p:txBody>
      </p:sp>
      <p:pic>
        <p:nvPicPr>
          <p:cNvPr id="5" name="Picture 4" descr="A close up of a map&#10;&#10;Description automatically generated">
            <a:extLst>
              <a:ext uri="{FF2B5EF4-FFF2-40B4-BE49-F238E27FC236}">
                <a16:creationId xmlns:a16="http://schemas.microsoft.com/office/drawing/2014/main" id="{A84919E3-39F5-4147-B9E0-217CCBC09C36}"/>
              </a:ext>
            </a:extLst>
          </p:cNvPr>
          <p:cNvPicPr>
            <a:picLocks noChangeAspect="1"/>
          </p:cNvPicPr>
          <p:nvPr/>
        </p:nvPicPr>
        <p:blipFill rotWithShape="1">
          <a:blip r:embed="rId2"/>
          <a:srcRect l="45231" t="8280" r="15364" b="3895"/>
          <a:stretch/>
        </p:blipFill>
        <p:spPr>
          <a:xfrm>
            <a:off x="2413188" y="2905284"/>
            <a:ext cx="3269983" cy="3526986"/>
          </a:xfrm>
          <a:prstGeom prst="rect">
            <a:avLst/>
          </a:prstGeom>
        </p:spPr>
      </p:pic>
      <p:sp>
        <p:nvSpPr>
          <p:cNvPr id="8" name="TextBox 7">
            <a:extLst>
              <a:ext uri="{FF2B5EF4-FFF2-40B4-BE49-F238E27FC236}">
                <a16:creationId xmlns:a16="http://schemas.microsoft.com/office/drawing/2014/main" id="{0B51B5BC-B7DE-6D4A-9B09-9E11DEA74D03}"/>
              </a:ext>
            </a:extLst>
          </p:cNvPr>
          <p:cNvSpPr txBox="1"/>
          <p:nvPr/>
        </p:nvSpPr>
        <p:spPr>
          <a:xfrm>
            <a:off x="2792604" y="2624330"/>
            <a:ext cx="1495794" cy="369332"/>
          </a:xfrm>
          <a:prstGeom prst="rect">
            <a:avLst/>
          </a:prstGeom>
          <a:noFill/>
        </p:spPr>
        <p:txBody>
          <a:bodyPr wrap="none" rtlCol="0">
            <a:spAutoFit/>
          </a:bodyPr>
          <a:lstStyle/>
          <a:p>
            <a:r>
              <a:rPr lang="en-US" dirty="0"/>
              <a:t>Raw Data Plot</a:t>
            </a:r>
          </a:p>
        </p:txBody>
      </p:sp>
      <p:sp>
        <p:nvSpPr>
          <p:cNvPr id="9" name="TextBox 8">
            <a:extLst>
              <a:ext uri="{FF2B5EF4-FFF2-40B4-BE49-F238E27FC236}">
                <a16:creationId xmlns:a16="http://schemas.microsoft.com/office/drawing/2014/main" id="{14DC2F44-D5CB-984E-8C06-57B9C01D1C49}"/>
              </a:ext>
            </a:extLst>
          </p:cNvPr>
          <p:cNvSpPr txBox="1"/>
          <p:nvPr/>
        </p:nvSpPr>
        <p:spPr>
          <a:xfrm>
            <a:off x="7233766" y="2624330"/>
            <a:ext cx="1217000" cy="369332"/>
          </a:xfrm>
          <a:prstGeom prst="rect">
            <a:avLst/>
          </a:prstGeom>
          <a:noFill/>
        </p:spPr>
        <p:txBody>
          <a:bodyPr wrap="none" rtlCol="0">
            <a:spAutoFit/>
          </a:bodyPr>
          <a:lstStyle/>
          <a:p>
            <a:r>
              <a:rPr lang="en-US" dirty="0"/>
              <a:t>Model Plot</a:t>
            </a:r>
          </a:p>
        </p:txBody>
      </p:sp>
      <p:pic>
        <p:nvPicPr>
          <p:cNvPr id="6" name="Picture 5">
            <a:extLst>
              <a:ext uri="{FF2B5EF4-FFF2-40B4-BE49-F238E27FC236}">
                <a16:creationId xmlns:a16="http://schemas.microsoft.com/office/drawing/2014/main" id="{77452106-4E26-E94C-8764-5E69DA841054}"/>
              </a:ext>
            </a:extLst>
          </p:cNvPr>
          <p:cNvPicPr>
            <a:picLocks noChangeAspect="1"/>
          </p:cNvPicPr>
          <p:nvPr/>
        </p:nvPicPr>
        <p:blipFill>
          <a:blip r:embed="rId3"/>
          <a:stretch>
            <a:fillRect/>
          </a:stretch>
        </p:blipFill>
        <p:spPr>
          <a:xfrm>
            <a:off x="6508831" y="2905284"/>
            <a:ext cx="4070269" cy="3578181"/>
          </a:xfrm>
          <a:prstGeom prst="rect">
            <a:avLst/>
          </a:prstGeom>
        </p:spPr>
      </p:pic>
    </p:spTree>
    <p:extLst>
      <p:ext uri="{BB962C8B-B14F-4D97-AF65-F5344CB8AC3E}">
        <p14:creationId xmlns:p14="http://schemas.microsoft.com/office/powerpoint/2010/main" val="2648149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0A9321-DB53-4847-A1FB-3DA353ADED57}"/>
              </a:ext>
            </a:extLst>
          </p:cNvPr>
          <p:cNvSpPr txBox="1"/>
          <p:nvPr/>
        </p:nvSpPr>
        <p:spPr>
          <a:xfrm>
            <a:off x="569344" y="810883"/>
            <a:ext cx="6101912" cy="461665"/>
          </a:xfrm>
          <a:prstGeom prst="rect">
            <a:avLst/>
          </a:prstGeom>
          <a:noFill/>
        </p:spPr>
        <p:txBody>
          <a:bodyPr wrap="square" rtlCol="0">
            <a:spAutoFit/>
          </a:bodyPr>
          <a:lstStyle/>
          <a:p>
            <a:r>
              <a:rPr lang="en-US" sz="2400" b="1" dirty="0"/>
              <a:t>CO -- Immunity measurement </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67D37C8-107B-454B-B0FC-9751AA6E6D01}"/>
                  </a:ext>
                </a:extLst>
              </p:cNvPr>
              <p:cNvSpPr txBox="1"/>
              <p:nvPr/>
            </p:nvSpPr>
            <p:spPr>
              <a:xfrm>
                <a:off x="7852040" y="1486774"/>
                <a:ext cx="2340191" cy="5584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𝑖𝑛𝑓𝑒𝑐𝑡𝑒𝑑</m:t>
                              </m:r>
                              <m:r>
                                <a:rPr lang="en-US" i="1">
                                  <a:latin typeface="Cambria Math" panose="02040503050406030204" pitchFamily="18" charset="0"/>
                                </a:rPr>
                                <m:t> </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𝑢𝑛𝑖𝑛𝑓𝑒𝑐𝑡𝑒𝑑</m:t>
                              </m:r>
                            </m:sub>
                          </m:sSub>
                          <m:r>
                            <m:rPr>
                              <m:nor/>
                            </m:rPr>
                            <a:rPr lang="en-US" dirty="0"/>
                            <m:t> </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𝑢𝑛𝑖𝑛𝑓𝑒𝑐𝑡𝑒𝑑</m:t>
                              </m:r>
                            </m:sub>
                          </m:sSub>
                        </m:den>
                      </m:f>
                    </m:oMath>
                  </m:oMathPara>
                </a14:m>
                <a:endParaRPr lang="en-US" dirty="0"/>
              </a:p>
            </p:txBody>
          </p:sp>
        </mc:Choice>
        <mc:Fallback xmlns="">
          <p:sp>
            <p:nvSpPr>
              <p:cNvPr id="4" name="TextBox 3">
                <a:extLst>
                  <a:ext uri="{FF2B5EF4-FFF2-40B4-BE49-F238E27FC236}">
                    <a16:creationId xmlns:a16="http://schemas.microsoft.com/office/drawing/2014/main" id="{567D37C8-107B-454B-B0FC-9751AA6E6D01}"/>
                  </a:ext>
                </a:extLst>
              </p:cNvPr>
              <p:cNvSpPr txBox="1">
                <a:spLocks noRot="1" noChangeAspect="1" noMove="1" noResize="1" noEditPoints="1" noAdjustHandles="1" noChangeArrowheads="1" noChangeShapeType="1" noTextEdit="1"/>
              </p:cNvSpPr>
              <p:nvPr/>
            </p:nvSpPr>
            <p:spPr>
              <a:xfrm>
                <a:off x="7852040" y="1486774"/>
                <a:ext cx="2340191" cy="558423"/>
              </a:xfrm>
              <a:prstGeom prst="rect">
                <a:avLst/>
              </a:prstGeom>
              <a:blipFill>
                <a:blip r:embed="rId2"/>
                <a:stretch>
                  <a:fillRect l="-538" t="-22222" r="-2688" b="-13333"/>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8A061F0E-6FBB-C943-BDAF-D15C7AE9090D}"/>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the changes of scales between infected and uninfected. </a:t>
            </a:r>
          </a:p>
        </p:txBody>
      </p:sp>
      <p:graphicFrame>
        <p:nvGraphicFramePr>
          <p:cNvPr id="11" name="Table 10">
            <a:extLst>
              <a:ext uri="{FF2B5EF4-FFF2-40B4-BE49-F238E27FC236}">
                <a16:creationId xmlns:a16="http://schemas.microsoft.com/office/drawing/2014/main" id="{E39F3B6F-5774-F445-BFEC-D1DCFB1DD1F0}"/>
              </a:ext>
            </a:extLst>
          </p:cNvPr>
          <p:cNvGraphicFramePr>
            <a:graphicFrameLocks noGrp="1"/>
          </p:cNvGraphicFramePr>
          <p:nvPr>
            <p:extLst>
              <p:ext uri="{D42A27DB-BD31-4B8C-83A1-F6EECF244321}">
                <p14:modId xmlns:p14="http://schemas.microsoft.com/office/powerpoint/2010/main" val="1735841728"/>
              </p:ext>
            </p:extLst>
          </p:nvPr>
        </p:nvGraphicFramePr>
        <p:xfrm>
          <a:off x="1582242" y="2259423"/>
          <a:ext cx="7284667" cy="3808437"/>
        </p:xfrm>
        <a:graphic>
          <a:graphicData uri="http://schemas.openxmlformats.org/drawingml/2006/table">
            <a:tbl>
              <a:tblPr firstRow="1" bandRow="1">
                <a:tableStyleId>{5C22544A-7EE6-4342-B048-85BDC9FD1C3A}</a:tableStyleId>
              </a:tblPr>
              <a:tblGrid>
                <a:gridCol w="1683136">
                  <a:extLst>
                    <a:ext uri="{9D8B030D-6E8A-4147-A177-3AD203B41FA5}">
                      <a16:colId xmlns:a16="http://schemas.microsoft.com/office/drawing/2014/main" val="2321256855"/>
                    </a:ext>
                  </a:extLst>
                </a:gridCol>
                <a:gridCol w="1548240">
                  <a:extLst>
                    <a:ext uri="{9D8B030D-6E8A-4147-A177-3AD203B41FA5}">
                      <a16:colId xmlns:a16="http://schemas.microsoft.com/office/drawing/2014/main" val="2094161867"/>
                    </a:ext>
                  </a:extLst>
                </a:gridCol>
                <a:gridCol w="1462490">
                  <a:extLst>
                    <a:ext uri="{9D8B030D-6E8A-4147-A177-3AD203B41FA5}">
                      <a16:colId xmlns:a16="http://schemas.microsoft.com/office/drawing/2014/main" val="844994662"/>
                    </a:ext>
                  </a:extLst>
                </a:gridCol>
                <a:gridCol w="2590801">
                  <a:extLst>
                    <a:ext uri="{9D8B030D-6E8A-4147-A177-3AD203B41FA5}">
                      <a16:colId xmlns:a16="http://schemas.microsoft.com/office/drawing/2014/main" val="729077915"/>
                    </a:ext>
                  </a:extLst>
                </a:gridCol>
              </a:tblGrid>
              <a:tr h="560587">
                <a:tc>
                  <a:txBody>
                    <a:bodyPr/>
                    <a:lstStyle/>
                    <a:p>
                      <a:pPr algn="ctr"/>
                      <a:r>
                        <a:rPr lang="en-US" dirty="0"/>
                        <a:t>Age</a:t>
                      </a:r>
                    </a:p>
                  </a:txBody>
                  <a:tcPr anchor="ctr"/>
                </a:tc>
                <a:tc>
                  <a:txBody>
                    <a:bodyPr/>
                    <a:lstStyle/>
                    <a:p>
                      <a:pPr algn="ctr"/>
                      <a:r>
                        <a:rPr lang="en-US" dirty="0"/>
                        <a:t>Sex</a:t>
                      </a:r>
                    </a:p>
                  </a:txBody>
                  <a:tcPr anchor="ctr"/>
                </a:tc>
                <a:tc>
                  <a:txBody>
                    <a:bodyPr/>
                    <a:lstStyle/>
                    <a:p>
                      <a:pPr algn="ctr"/>
                      <a:r>
                        <a:rPr lang="en-US" dirty="0"/>
                        <a:t>Estimates</a:t>
                      </a:r>
                    </a:p>
                  </a:txBody>
                  <a:tcPr anchor="ctr"/>
                </a:tc>
                <a:tc>
                  <a:txBody>
                    <a:bodyPr/>
                    <a:lstStyle/>
                    <a:p>
                      <a:pPr algn="ctr"/>
                      <a:r>
                        <a:rPr lang="en-US" dirty="0"/>
                        <a:t>95% Intervals</a:t>
                      </a:r>
                    </a:p>
                  </a:txBody>
                  <a:tcPr anchor="ctr"/>
                </a:tc>
                <a:extLst>
                  <a:ext uri="{0D108BD9-81ED-4DB2-BD59-A6C34878D82A}">
                    <a16:rowId xmlns:a16="http://schemas.microsoft.com/office/drawing/2014/main" val="2360116108"/>
                  </a:ext>
                </a:extLst>
              </a:tr>
              <a:tr h="324785">
                <a:tc rowSpan="2">
                  <a:txBody>
                    <a:bodyPr/>
                    <a:lstStyle/>
                    <a:p>
                      <a:pPr algn="ctr"/>
                      <a:r>
                        <a:rPr lang="en-US" sz="1400" dirty="0"/>
                        <a:t>Age 14</a:t>
                      </a:r>
                    </a:p>
                  </a:txBody>
                  <a:tcPr anchor="ctr"/>
                </a:tc>
                <a:tc>
                  <a:txBody>
                    <a:bodyPr/>
                    <a:lstStyle/>
                    <a:p>
                      <a:pPr algn="ctr"/>
                      <a:r>
                        <a:rPr lang="en-US" sz="1400" dirty="0"/>
                        <a:t>Female</a:t>
                      </a:r>
                    </a:p>
                  </a:txBody>
                  <a:tcPr anchor="ctr"/>
                </a:tc>
                <a:tc>
                  <a:txBody>
                    <a:bodyPr/>
                    <a:lstStyle/>
                    <a:p>
                      <a:pPr algn="ctr"/>
                      <a:r>
                        <a:rPr lang="en-US" sz="1400" dirty="0"/>
                        <a:t>0.01070</a:t>
                      </a:r>
                    </a:p>
                  </a:txBody>
                  <a:tcPr anchor="ctr"/>
                </a:tc>
                <a:tc>
                  <a:txBody>
                    <a:bodyPr/>
                    <a:lstStyle/>
                    <a:p>
                      <a:pPr algn="ctr"/>
                      <a:r>
                        <a:rPr lang="en-US" sz="1400" dirty="0"/>
                        <a:t>(0.00977, 0.01187)</a:t>
                      </a:r>
                    </a:p>
                  </a:txBody>
                  <a:tcPr anchor="ctr"/>
                </a:tc>
                <a:extLst>
                  <a:ext uri="{0D108BD9-81ED-4DB2-BD59-A6C34878D82A}">
                    <a16:rowId xmlns:a16="http://schemas.microsoft.com/office/drawing/2014/main" val="1818199610"/>
                  </a:ext>
                </a:extLst>
              </a:tr>
              <a:tr h="324785">
                <a:tc vMerge="1">
                  <a:txBody>
                    <a:bodyPr/>
                    <a:lstStyle/>
                    <a:p>
                      <a:endParaRPr lang="en-US" dirty="0"/>
                    </a:p>
                  </a:txBody>
                  <a:tcPr/>
                </a:tc>
                <a:tc>
                  <a:txBody>
                    <a:bodyPr/>
                    <a:lstStyle/>
                    <a:p>
                      <a:pPr algn="ctr"/>
                      <a:r>
                        <a:rPr lang="en-US" sz="1400" dirty="0"/>
                        <a:t>Male</a:t>
                      </a:r>
                    </a:p>
                  </a:txBody>
                  <a:tcPr anchor="ctr"/>
                </a:tc>
                <a:tc>
                  <a:txBody>
                    <a:bodyPr/>
                    <a:lstStyle/>
                    <a:p>
                      <a:pPr algn="ctr"/>
                      <a:r>
                        <a:rPr lang="en-US" sz="1400" dirty="0"/>
                        <a:t>0.01202 </a:t>
                      </a:r>
                    </a:p>
                  </a:txBody>
                  <a:tcPr anchor="ctr"/>
                </a:tc>
                <a:tc>
                  <a:txBody>
                    <a:bodyPr/>
                    <a:lstStyle/>
                    <a:p>
                      <a:pPr algn="ctr"/>
                      <a:r>
                        <a:rPr lang="en-US" sz="1400" dirty="0"/>
                        <a:t>(0.01122, 0.01316) </a:t>
                      </a:r>
                    </a:p>
                  </a:txBody>
                  <a:tcPr anchor="ctr"/>
                </a:tc>
                <a:extLst>
                  <a:ext uri="{0D108BD9-81ED-4DB2-BD59-A6C34878D82A}">
                    <a16:rowId xmlns:a16="http://schemas.microsoft.com/office/drawing/2014/main" val="3671118698"/>
                  </a:ext>
                </a:extLst>
              </a:tr>
              <a:tr h="324785">
                <a:tc rowSpan="2">
                  <a:txBody>
                    <a:bodyPr/>
                    <a:lstStyle/>
                    <a:p>
                      <a:pPr algn="ctr"/>
                      <a:r>
                        <a:rPr lang="en-US" sz="1400" dirty="0"/>
                        <a:t>Age 28</a:t>
                      </a:r>
                    </a:p>
                  </a:txBody>
                  <a:tcPr anchor="ctr"/>
                </a:tc>
                <a:tc>
                  <a:txBody>
                    <a:bodyPr/>
                    <a:lstStyle/>
                    <a:p>
                      <a:pPr algn="ctr"/>
                      <a:r>
                        <a:rPr lang="en-US" sz="1400" dirty="0"/>
                        <a:t>Female</a:t>
                      </a:r>
                    </a:p>
                  </a:txBody>
                  <a:tcPr anchor="ctr"/>
                </a:tc>
                <a:tc>
                  <a:txBody>
                    <a:bodyPr/>
                    <a:lstStyle/>
                    <a:p>
                      <a:pPr algn="ctr"/>
                      <a:r>
                        <a:rPr lang="en-US" sz="1400" dirty="0"/>
                        <a:t>0.01544</a:t>
                      </a:r>
                    </a:p>
                  </a:txBody>
                  <a:tcPr anchor="ctr"/>
                </a:tc>
                <a:tc>
                  <a:txBody>
                    <a:bodyPr/>
                    <a:lstStyle/>
                    <a:p>
                      <a:pPr algn="ctr"/>
                      <a:r>
                        <a:rPr lang="en-US" sz="1400" dirty="0"/>
                        <a:t>(0.01415, 0.01678) </a:t>
                      </a:r>
                    </a:p>
                  </a:txBody>
                  <a:tcPr anchor="ctr"/>
                </a:tc>
                <a:extLst>
                  <a:ext uri="{0D108BD9-81ED-4DB2-BD59-A6C34878D82A}">
                    <a16:rowId xmlns:a16="http://schemas.microsoft.com/office/drawing/2014/main" val="476800185"/>
                  </a:ext>
                </a:extLst>
              </a:tr>
              <a:tr h="324785">
                <a:tc vMerge="1">
                  <a:txBody>
                    <a:bodyPr/>
                    <a:lstStyle/>
                    <a:p>
                      <a:endParaRPr lang="en-US" dirty="0"/>
                    </a:p>
                  </a:txBody>
                  <a:tcPr/>
                </a:tc>
                <a:tc>
                  <a:txBody>
                    <a:bodyPr/>
                    <a:lstStyle/>
                    <a:p>
                      <a:pPr algn="ctr"/>
                      <a:r>
                        <a:rPr lang="en-US" sz="1400" dirty="0"/>
                        <a:t>Male</a:t>
                      </a:r>
                    </a:p>
                  </a:txBody>
                  <a:tcPr anchor="ctr"/>
                </a:tc>
                <a:tc>
                  <a:txBody>
                    <a:bodyPr/>
                    <a:lstStyle/>
                    <a:p>
                      <a:pPr algn="ctr"/>
                      <a:r>
                        <a:rPr lang="en-US" sz="1400" dirty="0"/>
                        <a:t>0.01722</a:t>
                      </a:r>
                    </a:p>
                  </a:txBody>
                  <a:tcPr anchor="ctr"/>
                </a:tc>
                <a:tc>
                  <a:txBody>
                    <a:bodyPr/>
                    <a:lstStyle/>
                    <a:p>
                      <a:pPr algn="ctr"/>
                      <a:r>
                        <a:rPr lang="en-US" sz="1400" dirty="0"/>
                        <a:t>(0.01589. 0.01850) </a:t>
                      </a:r>
                    </a:p>
                  </a:txBody>
                  <a:tcPr anchor="ctr"/>
                </a:tc>
                <a:extLst>
                  <a:ext uri="{0D108BD9-81ED-4DB2-BD59-A6C34878D82A}">
                    <a16:rowId xmlns:a16="http://schemas.microsoft.com/office/drawing/2014/main" val="3275007461"/>
                  </a:ext>
                </a:extLst>
              </a:tr>
              <a:tr h="324785">
                <a:tc rowSpan="2">
                  <a:txBody>
                    <a:bodyPr/>
                    <a:lstStyle/>
                    <a:p>
                      <a:pPr algn="ctr"/>
                      <a:r>
                        <a:rPr lang="en-US" sz="1400" dirty="0"/>
                        <a:t>Age 42</a:t>
                      </a:r>
                    </a:p>
                  </a:txBody>
                  <a:tcPr anchor="ctr"/>
                </a:tc>
                <a:tc>
                  <a:txBody>
                    <a:bodyPr/>
                    <a:lstStyle/>
                    <a:p>
                      <a:pPr algn="ctr"/>
                      <a:r>
                        <a:rPr lang="en-US" sz="1400" dirty="0"/>
                        <a:t>Female</a:t>
                      </a:r>
                    </a:p>
                  </a:txBody>
                  <a:tcPr anchor="ctr"/>
                </a:tc>
                <a:tc>
                  <a:txBody>
                    <a:bodyPr/>
                    <a:lstStyle/>
                    <a:p>
                      <a:pPr algn="ctr"/>
                      <a:r>
                        <a:rPr lang="en-US" sz="1400" dirty="0"/>
                        <a:t>0.03127 </a:t>
                      </a:r>
                    </a:p>
                  </a:txBody>
                  <a:tcPr anchor="ctr"/>
                </a:tc>
                <a:tc>
                  <a:txBody>
                    <a:bodyPr/>
                    <a:lstStyle/>
                    <a:p>
                      <a:pPr algn="ctr"/>
                      <a:r>
                        <a:rPr lang="en-US" sz="1400" dirty="0"/>
                        <a:t>(0.02786, 0.03391) </a:t>
                      </a:r>
                    </a:p>
                  </a:txBody>
                  <a:tcPr anchor="ctr"/>
                </a:tc>
                <a:extLst>
                  <a:ext uri="{0D108BD9-81ED-4DB2-BD59-A6C34878D82A}">
                    <a16:rowId xmlns:a16="http://schemas.microsoft.com/office/drawing/2014/main" val="783669491"/>
                  </a:ext>
                </a:extLst>
              </a:tr>
              <a:tr h="324785">
                <a:tc vMerge="1">
                  <a:txBody>
                    <a:bodyPr/>
                    <a:lstStyle/>
                    <a:p>
                      <a:endParaRPr lang="en-US" dirty="0"/>
                    </a:p>
                  </a:txBody>
                  <a:tcPr/>
                </a:tc>
                <a:tc>
                  <a:txBody>
                    <a:bodyPr/>
                    <a:lstStyle/>
                    <a:p>
                      <a:pPr algn="ctr"/>
                      <a:r>
                        <a:rPr lang="en-US" sz="1400" dirty="0"/>
                        <a:t>Male</a:t>
                      </a:r>
                    </a:p>
                  </a:txBody>
                  <a:tcPr anchor="ctr"/>
                </a:tc>
                <a:tc>
                  <a:txBody>
                    <a:bodyPr/>
                    <a:lstStyle/>
                    <a:p>
                      <a:pPr algn="ctr"/>
                      <a:r>
                        <a:rPr lang="en-US" sz="1400" dirty="0"/>
                        <a:t>0.05107 </a:t>
                      </a:r>
                    </a:p>
                  </a:txBody>
                  <a:tcPr anchor="ctr"/>
                </a:tc>
                <a:tc>
                  <a:txBody>
                    <a:bodyPr/>
                    <a:lstStyle/>
                    <a:p>
                      <a:pPr algn="ctr"/>
                      <a:r>
                        <a:rPr lang="en-US" sz="1400" dirty="0"/>
                        <a:t>(0.04625 ,0.06039)</a:t>
                      </a:r>
                    </a:p>
                  </a:txBody>
                  <a:tcPr anchor="ctr"/>
                </a:tc>
                <a:extLst>
                  <a:ext uri="{0D108BD9-81ED-4DB2-BD59-A6C34878D82A}">
                    <a16:rowId xmlns:a16="http://schemas.microsoft.com/office/drawing/2014/main" val="2725082811"/>
                  </a:ext>
                </a:extLst>
              </a:tr>
              <a:tr h="324785">
                <a:tc rowSpan="2">
                  <a:txBody>
                    <a:bodyPr/>
                    <a:lstStyle/>
                    <a:p>
                      <a:pPr algn="ctr"/>
                      <a:r>
                        <a:rPr lang="en-US" sz="1400" dirty="0"/>
                        <a:t>Age 56</a:t>
                      </a:r>
                    </a:p>
                  </a:txBody>
                  <a:tcPr anchor="ctr"/>
                </a:tc>
                <a:tc>
                  <a:txBody>
                    <a:bodyPr/>
                    <a:lstStyle/>
                    <a:p>
                      <a:pPr algn="ctr"/>
                      <a:r>
                        <a:rPr lang="en-US" sz="1400" dirty="0"/>
                        <a:t>Female</a:t>
                      </a:r>
                    </a:p>
                  </a:txBody>
                  <a:tcPr anchor="ctr"/>
                </a:tc>
                <a:tc>
                  <a:txBody>
                    <a:bodyPr/>
                    <a:lstStyle/>
                    <a:p>
                      <a:pPr algn="ctr"/>
                      <a:r>
                        <a:rPr lang="en-US" sz="1400" dirty="0"/>
                        <a:t>0.09071 </a:t>
                      </a:r>
                    </a:p>
                  </a:txBody>
                  <a:tcPr anchor="ctr"/>
                </a:tc>
                <a:tc>
                  <a:txBody>
                    <a:bodyPr/>
                    <a:lstStyle/>
                    <a:p>
                      <a:pPr algn="ctr"/>
                      <a:r>
                        <a:rPr lang="en-US" sz="1400" dirty="0"/>
                        <a:t>(0.08209, 0.10411) </a:t>
                      </a:r>
                    </a:p>
                  </a:txBody>
                  <a:tcPr anchor="ctr"/>
                </a:tc>
                <a:extLst>
                  <a:ext uri="{0D108BD9-81ED-4DB2-BD59-A6C34878D82A}">
                    <a16:rowId xmlns:a16="http://schemas.microsoft.com/office/drawing/2014/main" val="1445865835"/>
                  </a:ext>
                </a:extLst>
              </a:tr>
              <a:tr h="324785">
                <a:tc vMerge="1">
                  <a:txBody>
                    <a:bodyPr/>
                    <a:lstStyle/>
                    <a:p>
                      <a:endParaRPr lang="en-US" dirty="0"/>
                    </a:p>
                  </a:txBody>
                  <a:tcPr/>
                </a:tc>
                <a:tc>
                  <a:txBody>
                    <a:bodyPr/>
                    <a:lstStyle/>
                    <a:p>
                      <a:pPr algn="ctr"/>
                      <a:r>
                        <a:rPr lang="en-US" sz="1400" dirty="0"/>
                        <a:t>Male</a:t>
                      </a:r>
                    </a:p>
                  </a:txBody>
                  <a:tcPr anchor="ctr"/>
                </a:tc>
                <a:tc>
                  <a:txBody>
                    <a:bodyPr/>
                    <a:lstStyle/>
                    <a:p>
                      <a:pPr algn="ctr"/>
                      <a:r>
                        <a:rPr lang="en-US" sz="1400" dirty="0"/>
                        <a:t>0.09939</a:t>
                      </a:r>
                    </a:p>
                  </a:txBody>
                  <a:tcPr anchor="ctr"/>
                </a:tc>
                <a:tc>
                  <a:txBody>
                    <a:bodyPr/>
                    <a:lstStyle/>
                    <a:p>
                      <a:pPr algn="ctr"/>
                      <a:r>
                        <a:rPr lang="en-US" sz="1400" dirty="0"/>
                        <a:t>(0.08022, 0.11243) </a:t>
                      </a:r>
                    </a:p>
                  </a:txBody>
                  <a:tcPr anchor="ctr"/>
                </a:tc>
                <a:extLst>
                  <a:ext uri="{0D108BD9-81ED-4DB2-BD59-A6C34878D82A}">
                    <a16:rowId xmlns:a16="http://schemas.microsoft.com/office/drawing/2014/main" val="3601927795"/>
                  </a:ext>
                </a:extLst>
              </a:tr>
              <a:tr h="324785">
                <a:tc rowSpan="2">
                  <a:txBody>
                    <a:bodyPr/>
                    <a:lstStyle/>
                    <a:p>
                      <a:pPr algn="ctr"/>
                      <a:r>
                        <a:rPr lang="en-US" sz="1400" dirty="0"/>
                        <a:t>Age 70</a:t>
                      </a:r>
                    </a:p>
                  </a:txBody>
                  <a:tcPr anchor="ctr"/>
                </a:tc>
                <a:tc>
                  <a:txBody>
                    <a:bodyPr/>
                    <a:lstStyle/>
                    <a:p>
                      <a:pPr algn="ctr"/>
                      <a:r>
                        <a:rPr lang="en-US" sz="1400" dirty="0"/>
                        <a:t>Female</a:t>
                      </a:r>
                    </a:p>
                  </a:txBody>
                  <a:tcPr anchor="ctr"/>
                </a:tc>
                <a:tc>
                  <a:txBody>
                    <a:bodyPr/>
                    <a:lstStyle/>
                    <a:p>
                      <a:pPr algn="ctr"/>
                      <a:r>
                        <a:rPr lang="en-US" sz="1400" dirty="0"/>
                        <a:t>0.17654</a:t>
                      </a:r>
                    </a:p>
                  </a:txBody>
                  <a:tcPr anchor="ctr"/>
                </a:tc>
                <a:tc>
                  <a:txBody>
                    <a:bodyPr/>
                    <a:lstStyle/>
                    <a:p>
                      <a:pPr algn="ctr"/>
                      <a:r>
                        <a:rPr lang="en-US" sz="1400" dirty="0"/>
                        <a:t>(0.15904, 0.20335)</a:t>
                      </a:r>
                    </a:p>
                  </a:txBody>
                  <a:tcPr anchor="ctr"/>
                </a:tc>
                <a:extLst>
                  <a:ext uri="{0D108BD9-81ED-4DB2-BD59-A6C34878D82A}">
                    <a16:rowId xmlns:a16="http://schemas.microsoft.com/office/drawing/2014/main" val="3713199667"/>
                  </a:ext>
                </a:extLst>
              </a:tr>
              <a:tr h="324785">
                <a:tc vMerge="1">
                  <a:txBody>
                    <a:bodyPr/>
                    <a:lstStyle/>
                    <a:p>
                      <a:endParaRPr lang="en-US" dirty="0"/>
                    </a:p>
                  </a:txBody>
                  <a:tcPr/>
                </a:tc>
                <a:tc>
                  <a:txBody>
                    <a:bodyPr/>
                    <a:lstStyle/>
                    <a:p>
                      <a:pPr algn="ctr"/>
                      <a:r>
                        <a:rPr lang="en-US" sz="1400" dirty="0"/>
                        <a:t>Male</a:t>
                      </a:r>
                    </a:p>
                  </a:txBody>
                  <a:tcPr anchor="ctr"/>
                </a:tc>
                <a:tc>
                  <a:txBody>
                    <a:bodyPr/>
                    <a:lstStyle/>
                    <a:p>
                      <a:pPr algn="ctr"/>
                      <a:r>
                        <a:rPr lang="en-US" sz="1400" dirty="0"/>
                        <a:t>0.19171</a:t>
                      </a:r>
                    </a:p>
                  </a:txBody>
                  <a:tcPr anchor="ctr"/>
                </a:tc>
                <a:tc>
                  <a:txBody>
                    <a:bodyPr/>
                    <a:lstStyle/>
                    <a:p>
                      <a:pPr algn="ctr"/>
                      <a:r>
                        <a:rPr lang="en-US" sz="1400" dirty="0"/>
                        <a:t>(0.16092, 0.22467) </a:t>
                      </a:r>
                    </a:p>
                  </a:txBody>
                  <a:tcPr anchor="ctr"/>
                </a:tc>
                <a:extLst>
                  <a:ext uri="{0D108BD9-81ED-4DB2-BD59-A6C34878D82A}">
                    <a16:rowId xmlns:a16="http://schemas.microsoft.com/office/drawing/2014/main" val="2032598643"/>
                  </a:ext>
                </a:extLst>
              </a:tr>
            </a:tbl>
          </a:graphicData>
        </a:graphic>
      </p:graphicFrame>
    </p:spTree>
    <p:extLst>
      <p:ext uri="{BB962C8B-B14F-4D97-AF65-F5344CB8AC3E}">
        <p14:creationId xmlns:p14="http://schemas.microsoft.com/office/powerpoint/2010/main" val="27755235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47D7C7-23FE-354A-BCE0-093744595FFD}"/>
              </a:ext>
            </a:extLst>
          </p:cNvPr>
          <p:cNvSpPr txBox="1"/>
          <p:nvPr/>
        </p:nvSpPr>
        <p:spPr>
          <a:xfrm>
            <a:off x="569344" y="810883"/>
            <a:ext cx="2205388" cy="461665"/>
          </a:xfrm>
          <a:prstGeom prst="rect">
            <a:avLst/>
          </a:prstGeom>
          <a:noFill/>
        </p:spPr>
        <p:txBody>
          <a:bodyPr wrap="square" rtlCol="0">
            <a:spAutoFit/>
          </a:bodyPr>
          <a:lstStyle/>
          <a:p>
            <a:r>
              <a:rPr lang="en-US" sz="2400" b="1" dirty="0"/>
              <a:t>Model on CO</a:t>
            </a:r>
          </a:p>
        </p:txBody>
      </p:sp>
      <mc:AlternateContent xmlns:mc="http://schemas.openxmlformats.org/markup-compatibility/2006" xmlns:a14="http://schemas.microsoft.com/office/drawing/2010/main">
        <mc:Choice Requires="a14">
          <p:graphicFrame>
            <p:nvGraphicFramePr>
              <p:cNvPr id="9" name="Table 8">
                <a:extLst>
                  <a:ext uri="{FF2B5EF4-FFF2-40B4-BE49-F238E27FC236}">
                    <a16:creationId xmlns:a16="http://schemas.microsoft.com/office/drawing/2014/main" id="{C085DAD3-C334-D741-9E66-6ACA99B5F422}"/>
                  </a:ext>
                </a:extLst>
              </p:cNvPr>
              <p:cNvGraphicFramePr>
                <a:graphicFrameLocks noGrp="1"/>
              </p:cNvGraphicFramePr>
              <p:nvPr>
                <p:extLst>
                  <p:ext uri="{D42A27DB-BD31-4B8C-83A1-F6EECF244321}">
                    <p14:modId xmlns:p14="http://schemas.microsoft.com/office/powerpoint/2010/main" val="3603945700"/>
                  </p:ext>
                </p:extLst>
              </p:nvPr>
            </p:nvGraphicFramePr>
            <p:xfrm>
              <a:off x="569345" y="1511426"/>
              <a:ext cx="5069456" cy="4761934"/>
            </p:xfrm>
            <a:graphic>
              <a:graphicData uri="http://schemas.openxmlformats.org/drawingml/2006/table">
                <a:tbl>
                  <a:tblPr firstRow="1" bandRow="1">
                    <a:tableStyleId>{5940675A-B579-460E-94D1-54222C63F5DA}</a:tableStyleId>
                  </a:tblPr>
                  <a:tblGrid>
                    <a:gridCol w="1452196">
                      <a:extLst>
                        <a:ext uri="{9D8B030D-6E8A-4147-A177-3AD203B41FA5}">
                          <a16:colId xmlns:a16="http://schemas.microsoft.com/office/drawing/2014/main" val="3984456785"/>
                        </a:ext>
                      </a:extLst>
                    </a:gridCol>
                    <a:gridCol w="1264845">
                      <a:extLst>
                        <a:ext uri="{9D8B030D-6E8A-4147-A177-3AD203B41FA5}">
                          <a16:colId xmlns:a16="http://schemas.microsoft.com/office/drawing/2014/main" val="1692087532"/>
                        </a:ext>
                      </a:extLst>
                    </a:gridCol>
                    <a:gridCol w="1164445">
                      <a:extLst>
                        <a:ext uri="{9D8B030D-6E8A-4147-A177-3AD203B41FA5}">
                          <a16:colId xmlns:a16="http://schemas.microsoft.com/office/drawing/2014/main" val="3024352395"/>
                        </a:ext>
                      </a:extLst>
                    </a:gridCol>
                    <a:gridCol w="1187970">
                      <a:extLst>
                        <a:ext uri="{9D8B030D-6E8A-4147-A177-3AD203B41FA5}">
                          <a16:colId xmlns:a16="http://schemas.microsoft.com/office/drawing/2014/main" val="3458913784"/>
                        </a:ext>
                      </a:extLst>
                    </a:gridCol>
                  </a:tblGrid>
                  <a:tr h="277771">
                    <a:tc>
                      <a:txBody>
                        <a:bodyPr/>
                        <a:lstStyle/>
                        <a:p>
                          <a:pPr algn="ctr"/>
                          <a:r>
                            <a:rPr lang="en-US" sz="1400" b="0" dirty="0"/>
                            <a:t>Coefficients</a:t>
                          </a:r>
                        </a:p>
                      </a:txBody>
                      <a:tcPr/>
                    </a:tc>
                    <a:tc>
                      <a:txBody>
                        <a:bodyPr/>
                        <a:lstStyle/>
                        <a:p>
                          <a:pPr algn="ctr"/>
                          <a:r>
                            <a:rPr lang="en-US" sz="1400" b="0" dirty="0"/>
                            <a:t>Estimates</a:t>
                          </a:r>
                        </a:p>
                      </a:txBody>
                      <a:tcPr/>
                    </a:tc>
                    <a:tc>
                      <a:txBody>
                        <a:bodyPr/>
                        <a:lstStyle/>
                        <a:p>
                          <a:pPr algn="ctr"/>
                          <a:r>
                            <a:rPr lang="en-US" sz="1400" b="0" dirty="0"/>
                            <a:t>Lower bound  </a:t>
                          </a:r>
                        </a:p>
                      </a:txBody>
                      <a:tcPr/>
                    </a:tc>
                    <a:tc>
                      <a:txBody>
                        <a:bodyPr/>
                        <a:lstStyle/>
                        <a:p>
                          <a:pPr algn="ctr"/>
                          <a:r>
                            <a:rPr lang="en-US" sz="1400" b="0" dirty="0"/>
                            <a:t>Upper bound </a:t>
                          </a:r>
                        </a:p>
                      </a:txBody>
                      <a:tcPr/>
                    </a:tc>
                    <a:extLst>
                      <a:ext uri="{0D108BD9-81ED-4DB2-BD59-A6C34878D82A}">
                        <a16:rowId xmlns:a16="http://schemas.microsoft.com/office/drawing/2014/main" val="3984671418"/>
                      </a:ext>
                    </a:extLst>
                  </a:tr>
                  <a:tr h="277771">
                    <a:tc>
                      <a:txBody>
                        <a:bodyPr/>
                        <a:lstStyle/>
                        <a:p>
                          <a:pPr/>
                          <a14:m>
                            <m:oMathPara xmlns:m="http://schemas.openxmlformats.org/officeDocument/2006/math">
                              <m:oMathParaPr>
                                <m:jc m:val="centerGroup"/>
                              </m:oMathParaPr>
                              <m:oMath xmlns:m="http://schemas.openxmlformats.org/officeDocument/2006/math">
                                <m:r>
                                  <a:rPr lang="en-US" sz="1400" b="0" i="1" smtClean="0">
                                    <a:highlight>
                                      <a:srgbClr val="FFFF00"/>
                                    </a:highlight>
                                    <a:latin typeface="Cambria Math" panose="02040503050406030204" pitchFamily="18" charset="0"/>
                                  </a:rPr>
                                  <m:t>𝛼</m:t>
                                </m:r>
                              </m:oMath>
                            </m:oMathPara>
                          </a14:m>
                          <a:endParaRPr lang="en-US" sz="1400" dirty="0">
                            <a:highlight>
                              <a:srgbClr val="FFFF00"/>
                            </a:highlight>
                          </a:endParaRPr>
                        </a:p>
                      </a:txBody>
                      <a:tcPr/>
                    </a:tc>
                    <a:tc>
                      <a:txBody>
                        <a:bodyPr/>
                        <a:lstStyle/>
                        <a:p>
                          <a:pPr algn="ctr"/>
                          <a:r>
                            <a:rPr lang="en-US" sz="1100" dirty="0"/>
                            <a:t>1.099497075</a:t>
                          </a:r>
                        </a:p>
                      </a:txBody>
                      <a:tcPr/>
                    </a:tc>
                    <a:tc>
                      <a:txBody>
                        <a:bodyPr/>
                        <a:lstStyle/>
                        <a:p>
                          <a:pPr algn="ctr"/>
                          <a:r>
                            <a:rPr lang="en-US" sz="1100" dirty="0"/>
                            <a:t>1.03907428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1.15471608</a:t>
                          </a:r>
                        </a:p>
                      </a:txBody>
                      <a:tcPr/>
                    </a:tc>
                    <a:extLst>
                      <a:ext uri="{0D108BD9-81ED-4DB2-BD59-A6C34878D82A}">
                        <a16:rowId xmlns:a16="http://schemas.microsoft.com/office/drawing/2014/main" val="475574042"/>
                      </a:ext>
                    </a:extLst>
                  </a:tr>
                  <a:tr h="277771">
                    <a:tc>
                      <a:txBody>
                        <a:bodyPr/>
                        <a:lstStyle/>
                        <a:p>
                          <a:pPr/>
                          <a14:m>
                            <m:oMathPara xmlns:m="http://schemas.openxmlformats.org/officeDocument/2006/math">
                              <m:oMathParaPr>
                                <m:jc m:val="centerGroup"/>
                              </m:oMathParaPr>
                              <m:oMath xmlns:m="http://schemas.openxmlformats.org/officeDocument/2006/math">
                                <m:r>
                                  <a:rPr lang="en-US" sz="1400" b="0" i="1" smtClean="0">
                                    <a:highlight>
                                      <a:srgbClr val="FFFF00"/>
                                    </a:highlight>
                                    <a:latin typeface="Cambria Math" panose="02040503050406030204" pitchFamily="18" charset="0"/>
                                  </a:rPr>
                                  <m:t>𝜃</m:t>
                                </m:r>
                              </m:oMath>
                            </m:oMathPara>
                          </a14:m>
                          <a:endParaRPr lang="en-US" sz="1400" dirty="0">
                            <a:highlight>
                              <a:srgbClr val="FFFF00"/>
                            </a:highlight>
                          </a:endParaRPr>
                        </a:p>
                      </a:txBody>
                      <a:tcPr/>
                    </a:tc>
                    <a:tc>
                      <a:txBody>
                        <a:bodyPr/>
                        <a:lstStyle/>
                        <a:p>
                          <a:pPr algn="ctr"/>
                          <a:r>
                            <a:rPr lang="en-US" sz="1100" dirty="0"/>
                            <a:t>4.908239285</a:t>
                          </a:r>
                        </a:p>
                      </a:txBody>
                      <a:tcPr/>
                    </a:tc>
                    <a:tc>
                      <a:txBody>
                        <a:bodyPr/>
                        <a:lstStyle/>
                        <a:p>
                          <a:pPr algn="ctr"/>
                          <a:r>
                            <a:rPr lang="en-US" sz="1100" dirty="0"/>
                            <a:t>4.36568075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5.71785605</a:t>
                          </a:r>
                        </a:p>
                      </a:txBody>
                      <a:tcPr/>
                    </a:tc>
                    <a:extLst>
                      <a:ext uri="{0D108BD9-81ED-4DB2-BD59-A6C34878D82A}">
                        <a16:rowId xmlns:a16="http://schemas.microsoft.com/office/drawing/2014/main" val="1214694257"/>
                      </a:ext>
                    </a:extLst>
                  </a:tr>
                  <a:tr h="277771">
                    <a:tc>
                      <a:txBody>
                        <a:bodyPr/>
                        <a:lstStyle/>
                        <a:p>
                          <a:pPr algn="ctr"/>
                          <a:r>
                            <a:rPr lang="en-US" sz="1400" i="1" dirty="0">
                              <a:highlight>
                                <a:srgbClr val="FFFF00"/>
                              </a:highlight>
                            </a:rPr>
                            <a:t>Intercept</a:t>
                          </a:r>
                        </a:p>
                      </a:txBody>
                      <a:tcPr/>
                    </a:tc>
                    <a:tc>
                      <a:txBody>
                        <a:bodyPr/>
                        <a:lstStyle/>
                        <a:p>
                          <a:pPr algn="ctr"/>
                          <a:r>
                            <a:rPr lang="en-US" sz="1100" dirty="0"/>
                            <a:t>1.215495510</a:t>
                          </a:r>
                        </a:p>
                      </a:txBody>
                      <a:tcPr/>
                    </a:tc>
                    <a:tc>
                      <a:txBody>
                        <a:bodyPr/>
                        <a:lstStyle/>
                        <a:p>
                          <a:pPr algn="ctr"/>
                          <a:r>
                            <a:rPr lang="en-US" sz="1100" dirty="0"/>
                            <a:t>1.08799088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1.36948776</a:t>
                          </a:r>
                        </a:p>
                      </a:txBody>
                      <a:tcPr/>
                    </a:tc>
                    <a:extLst>
                      <a:ext uri="{0D108BD9-81ED-4DB2-BD59-A6C34878D82A}">
                        <a16:rowId xmlns:a16="http://schemas.microsoft.com/office/drawing/2014/main" val="361061188"/>
                      </a:ext>
                    </a:extLst>
                  </a:tr>
                  <a:tr h="293338">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𝑖𝑛𝑓𝑒𝑐𝑡𝑒𝑑</m:t>
                                    </m:r>
                                  </m:sub>
                                </m:sSub>
                                <m:r>
                                  <a:rPr lang="en-US" sz="1400" b="0" i="1" smtClean="0">
                                    <a:highlight>
                                      <a:srgbClr val="FFFF00"/>
                                    </a:highlight>
                                    <a:latin typeface="Cambria Math" panose="02040503050406030204" pitchFamily="18" charset="0"/>
                                  </a:rPr>
                                  <m:t> </m:t>
                                </m:r>
                              </m:oMath>
                            </m:oMathPara>
                          </a14:m>
                          <a:endParaRPr lang="en-US" sz="1400" dirty="0">
                            <a:highlight>
                              <a:srgbClr val="FFFF00"/>
                            </a:highlight>
                          </a:endParaRPr>
                        </a:p>
                      </a:txBody>
                      <a:tcPr/>
                    </a:tc>
                    <a:tc>
                      <a:txBody>
                        <a:bodyPr/>
                        <a:lstStyle/>
                        <a:p>
                          <a:pPr algn="ctr"/>
                          <a:r>
                            <a:rPr lang="en-US" sz="1100" dirty="0"/>
                            <a:t>-0.482736887 </a:t>
                          </a:r>
                        </a:p>
                      </a:txBody>
                      <a:tcPr/>
                    </a:tc>
                    <a:tc>
                      <a:txBody>
                        <a:bodyPr/>
                        <a:lstStyle/>
                        <a:p>
                          <a:pPr algn="ctr"/>
                          <a:r>
                            <a:rPr lang="en-US" sz="1100" dirty="0"/>
                            <a:t>-0.63249264 </a:t>
                          </a:r>
                        </a:p>
                      </a:txBody>
                      <a:tcPr/>
                    </a:tc>
                    <a:tc>
                      <a:txBody>
                        <a:bodyPr/>
                        <a:lstStyle/>
                        <a:p>
                          <a:pPr algn="ctr"/>
                          <a:r>
                            <a:rPr lang="en-US" sz="1100" dirty="0"/>
                            <a:t>-0.35287954</a:t>
                          </a:r>
                        </a:p>
                      </a:txBody>
                      <a:tcPr/>
                    </a:tc>
                    <a:extLst>
                      <a:ext uri="{0D108BD9-81ED-4DB2-BD59-A6C34878D82A}">
                        <a16:rowId xmlns:a16="http://schemas.microsoft.com/office/drawing/2014/main" val="217762742"/>
                      </a:ext>
                    </a:extLst>
                  </a:tr>
                  <a:tr h="29333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𝑓𝑒𝑚𝑎𝑙𝑒</m:t>
                                    </m:r>
                                  </m:sub>
                                </m:sSub>
                                <m:r>
                                  <a:rPr lang="en-US" sz="1400" b="0" i="1" smtClean="0">
                                    <a:latin typeface="Cambria Math" panose="02040503050406030204" pitchFamily="18" charset="0"/>
                                  </a:rPr>
                                  <m:t> </m:t>
                                </m:r>
                              </m:oMath>
                            </m:oMathPara>
                          </a14:m>
                          <a:endParaRPr lang="en-US" sz="1100" dirty="0"/>
                        </a:p>
                      </a:txBody>
                      <a:tcPr/>
                    </a:tc>
                    <a:tc>
                      <a:txBody>
                        <a:bodyPr/>
                        <a:lstStyle/>
                        <a:p>
                          <a:pPr algn="ctr"/>
                          <a:r>
                            <a:rPr lang="en-US" sz="1100" dirty="0"/>
                            <a:t>0.022408804</a:t>
                          </a:r>
                        </a:p>
                      </a:txBody>
                      <a:tcPr/>
                    </a:tc>
                    <a:tc>
                      <a:txBody>
                        <a:bodyPr/>
                        <a:lstStyle/>
                        <a:p>
                          <a:pPr algn="ctr"/>
                          <a:r>
                            <a:rPr lang="en-US" sz="1100" dirty="0"/>
                            <a:t>-0.08076012 </a:t>
                          </a:r>
                        </a:p>
                      </a:txBody>
                      <a:tcPr/>
                    </a:tc>
                    <a:tc>
                      <a:txBody>
                        <a:bodyPr/>
                        <a:lstStyle/>
                        <a:p>
                          <a:pPr algn="ctr"/>
                          <a:r>
                            <a:rPr lang="en-US" sz="1100" dirty="0"/>
                            <a:t>0.13114238</a:t>
                          </a:r>
                        </a:p>
                      </a:txBody>
                      <a:tcPr/>
                    </a:tc>
                    <a:extLst>
                      <a:ext uri="{0D108BD9-81ED-4DB2-BD59-A6C34878D82A}">
                        <a16:rowId xmlns:a16="http://schemas.microsoft.com/office/drawing/2014/main" val="2742029508"/>
                      </a:ext>
                    </a:extLst>
                  </a:tr>
                  <a:tr h="2935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14</m:t>
                                    </m:r>
                                  </m:sub>
                                </m:sSub>
                                <m:r>
                                  <a:rPr lang="en-US" sz="1400" b="0" i="1" smtClean="0">
                                    <a:highlight>
                                      <a:srgbClr val="FFFF00"/>
                                    </a:highlight>
                                    <a:latin typeface="Cambria Math" panose="02040503050406030204" pitchFamily="18" charset="0"/>
                                  </a:rPr>
                                  <m:t> </m:t>
                                </m:r>
                              </m:oMath>
                            </m:oMathPara>
                          </a14:m>
                          <a:endParaRPr lang="en-US" sz="1400" dirty="0">
                            <a:highlight>
                              <a:srgbClr val="FFFF00"/>
                            </a:highlight>
                          </a:endParaRPr>
                        </a:p>
                      </a:txBody>
                      <a:tcPr/>
                    </a:tc>
                    <a:tc>
                      <a:txBody>
                        <a:bodyPr/>
                        <a:lstStyle/>
                        <a:p>
                          <a:pPr algn="ctr"/>
                          <a:r>
                            <a:rPr lang="en-US" sz="1100" dirty="0"/>
                            <a:t>1.83043432</a:t>
                          </a:r>
                        </a:p>
                      </a:txBody>
                      <a:tcPr/>
                    </a:tc>
                    <a:tc>
                      <a:txBody>
                        <a:bodyPr/>
                        <a:lstStyle/>
                        <a:p>
                          <a:pPr algn="ctr"/>
                          <a:r>
                            <a:rPr lang="en-US" sz="1100" dirty="0"/>
                            <a:t>1.71467303</a:t>
                          </a:r>
                        </a:p>
                      </a:txBody>
                      <a:tcPr/>
                    </a:tc>
                    <a:tc>
                      <a:txBody>
                        <a:bodyPr/>
                        <a:lstStyle/>
                        <a:p>
                          <a:pPr algn="ctr"/>
                          <a:r>
                            <a:rPr lang="en-US" sz="1100" dirty="0"/>
                            <a:t>1.93919980</a:t>
                          </a:r>
                        </a:p>
                      </a:txBody>
                      <a:tcPr/>
                    </a:tc>
                    <a:extLst>
                      <a:ext uri="{0D108BD9-81ED-4DB2-BD59-A6C34878D82A}">
                        <a16:rowId xmlns:a16="http://schemas.microsoft.com/office/drawing/2014/main" val="2949884794"/>
                      </a:ext>
                    </a:extLst>
                  </a:tr>
                  <a:tr h="293569">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28</m:t>
                                    </m:r>
                                  </m:sub>
                                </m:sSub>
                                <m:r>
                                  <a:rPr lang="en-US" sz="1400" b="0" i="1" smtClean="0">
                                    <a:highlight>
                                      <a:srgbClr val="FFFF00"/>
                                    </a:highlight>
                                    <a:latin typeface="Cambria Math" panose="02040503050406030204" pitchFamily="18" charset="0"/>
                                  </a:rPr>
                                  <m:t> </m:t>
                                </m:r>
                              </m:oMath>
                            </m:oMathPara>
                          </a14:m>
                          <a:endParaRPr lang="en-US" sz="1400" dirty="0">
                            <a:highlight>
                              <a:srgbClr val="FFFF00"/>
                            </a:highlight>
                          </a:endParaRPr>
                        </a:p>
                      </a:txBody>
                      <a:tcPr/>
                    </a:tc>
                    <a:tc>
                      <a:txBody>
                        <a:bodyPr/>
                        <a:lstStyle/>
                        <a:p>
                          <a:pPr algn="ctr"/>
                          <a:r>
                            <a:rPr lang="en-US" sz="1100" dirty="0"/>
                            <a:t>1.450822241</a:t>
                          </a:r>
                        </a:p>
                      </a:txBody>
                      <a:tcPr/>
                    </a:tc>
                    <a:tc>
                      <a:txBody>
                        <a:bodyPr/>
                        <a:lstStyle/>
                        <a:p>
                          <a:pPr algn="ctr"/>
                          <a:r>
                            <a:rPr lang="en-US" sz="1100" dirty="0"/>
                            <a:t>1.32786242 </a:t>
                          </a:r>
                        </a:p>
                      </a:txBody>
                      <a:tcPr/>
                    </a:tc>
                    <a:tc>
                      <a:txBody>
                        <a:bodyPr/>
                        <a:lstStyle/>
                        <a:p>
                          <a:pPr algn="ctr"/>
                          <a:r>
                            <a:rPr lang="en-US" sz="1100" dirty="0"/>
                            <a:t>1.55564016</a:t>
                          </a:r>
                        </a:p>
                      </a:txBody>
                      <a:tcPr/>
                    </a:tc>
                    <a:extLst>
                      <a:ext uri="{0D108BD9-81ED-4DB2-BD59-A6C34878D82A}">
                        <a16:rowId xmlns:a16="http://schemas.microsoft.com/office/drawing/2014/main" val="3717145597"/>
                      </a:ext>
                    </a:extLst>
                  </a:tr>
                  <a:tr h="2935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42</m:t>
                                    </m:r>
                                  </m:sub>
                                </m:sSub>
                                <m:r>
                                  <a:rPr lang="en-US" sz="1400" b="0" i="1" smtClean="0">
                                    <a:highlight>
                                      <a:srgbClr val="FFFF00"/>
                                    </a:highlight>
                                    <a:latin typeface="Cambria Math" panose="02040503050406030204" pitchFamily="18" charset="0"/>
                                  </a:rPr>
                                  <m:t> </m:t>
                                </m:r>
                              </m:oMath>
                            </m:oMathPara>
                          </a14:m>
                          <a:endParaRPr lang="en-US" sz="1400" dirty="0">
                            <a:highlight>
                              <a:srgbClr val="FFFF00"/>
                            </a:highlight>
                          </a:endParaRPr>
                        </a:p>
                      </a:txBody>
                      <a:tcPr/>
                    </a:tc>
                    <a:tc>
                      <a:txBody>
                        <a:bodyPr/>
                        <a:lstStyle/>
                        <a:p>
                          <a:pPr algn="ctr"/>
                          <a:r>
                            <a:rPr lang="en-US" sz="1100" dirty="0"/>
                            <a:t>0.730941372</a:t>
                          </a:r>
                        </a:p>
                      </a:txBody>
                      <a:tcPr/>
                    </a:tc>
                    <a:tc>
                      <a:txBody>
                        <a:bodyPr/>
                        <a:lstStyle/>
                        <a:p>
                          <a:pPr algn="ctr"/>
                          <a:r>
                            <a:rPr lang="en-US" sz="1100" dirty="0"/>
                            <a:t>0.62367131</a:t>
                          </a:r>
                        </a:p>
                      </a:txBody>
                      <a:tcPr/>
                    </a:tc>
                    <a:tc>
                      <a:txBody>
                        <a:bodyPr/>
                        <a:lstStyle/>
                        <a:p>
                          <a:pPr algn="ctr"/>
                          <a:r>
                            <a:rPr lang="en-US" sz="1100" dirty="0"/>
                            <a:t>0.83866967</a:t>
                          </a:r>
                        </a:p>
                      </a:txBody>
                      <a:tcPr/>
                    </a:tc>
                    <a:extLst>
                      <a:ext uri="{0D108BD9-81ED-4DB2-BD59-A6C34878D82A}">
                        <a16:rowId xmlns:a16="http://schemas.microsoft.com/office/drawing/2014/main" val="820635864"/>
                      </a:ext>
                    </a:extLst>
                  </a:tr>
                  <a:tr h="2935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56</m:t>
                                    </m:r>
                                  </m:sub>
                                </m:sSub>
                                <m:r>
                                  <a:rPr lang="en-US" sz="1400" b="0" i="1" smtClean="0">
                                    <a:highlight>
                                      <a:srgbClr val="FFFF00"/>
                                    </a:highlight>
                                    <a:latin typeface="Cambria Math" panose="02040503050406030204" pitchFamily="18" charset="0"/>
                                  </a:rPr>
                                  <m:t> </m:t>
                                </m:r>
                              </m:oMath>
                            </m:oMathPara>
                          </a14:m>
                          <a:endParaRPr lang="en-US" sz="1400" dirty="0">
                            <a:highlight>
                              <a:srgbClr val="FFFF00"/>
                            </a:highlight>
                          </a:endParaRPr>
                        </a:p>
                      </a:txBody>
                      <a:tcPr/>
                    </a:tc>
                    <a:tc>
                      <a:txBody>
                        <a:bodyPr/>
                        <a:lstStyle/>
                        <a:p>
                          <a:pPr algn="ctr"/>
                          <a:r>
                            <a:rPr lang="en-US" sz="1100" dirty="0"/>
                            <a:t>0.247911168</a:t>
                          </a:r>
                        </a:p>
                      </a:txBody>
                      <a:tcPr/>
                    </a:tc>
                    <a:tc>
                      <a:txBody>
                        <a:bodyPr/>
                        <a:lstStyle/>
                        <a:p>
                          <a:pPr algn="ctr"/>
                          <a:r>
                            <a:rPr lang="en-US" sz="1100" dirty="0"/>
                            <a:t>0.14938396</a:t>
                          </a:r>
                        </a:p>
                      </a:txBody>
                      <a:tcPr/>
                    </a:tc>
                    <a:tc>
                      <a:txBody>
                        <a:bodyPr/>
                        <a:lstStyle/>
                        <a:p>
                          <a:pPr algn="ctr"/>
                          <a:r>
                            <a:rPr lang="en-US" sz="1100" dirty="0"/>
                            <a:t>0.36692810</a:t>
                          </a:r>
                        </a:p>
                      </a:txBody>
                      <a:tcPr/>
                    </a:tc>
                    <a:extLst>
                      <a:ext uri="{0D108BD9-81ED-4DB2-BD59-A6C34878D82A}">
                        <a16:rowId xmlns:a16="http://schemas.microsoft.com/office/drawing/2014/main" val="3196059863"/>
                      </a:ext>
                    </a:extLst>
                  </a:tr>
                  <a:tr h="293338">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𝑖𝑛𝑓𝑒𝑐𝑡𝑒𝑑</m:t>
                                    </m:r>
                                    <m:r>
                                      <a:rPr lang="en-US" sz="1400" b="0" i="1" smtClean="0">
                                        <a:latin typeface="Cambria Math" panose="02040503050406030204" pitchFamily="18" charset="0"/>
                                      </a:rPr>
                                      <m:t> </m:t>
                                    </m:r>
                                    <m:r>
                                      <a:rPr lang="en-US" sz="1400" b="0" i="1" smtClean="0">
                                        <a:latin typeface="Cambria Math" panose="02040503050406030204" pitchFamily="18" charset="0"/>
                                      </a:rPr>
                                      <m:t>𝑓𝑒𝑚𝑎𝑙𝑒</m:t>
                                    </m:r>
                                  </m:sub>
                                </m:sSub>
                                <m:r>
                                  <a:rPr lang="en-US" sz="1400" b="0" i="1" smtClean="0">
                                    <a:latin typeface="Cambria Math" panose="02040503050406030204" pitchFamily="18" charset="0"/>
                                  </a:rPr>
                                  <m:t> </m:t>
                                </m:r>
                              </m:oMath>
                            </m:oMathPara>
                          </a14:m>
                          <a:endParaRPr lang="en-US" sz="1400" dirty="0"/>
                        </a:p>
                      </a:txBody>
                      <a:tcPr/>
                    </a:tc>
                    <a:tc>
                      <a:txBody>
                        <a:bodyPr/>
                        <a:lstStyle/>
                        <a:p>
                          <a:pPr algn="ctr"/>
                          <a:r>
                            <a:rPr lang="en-US" sz="1100" dirty="0"/>
                            <a:t>-0.007182349 </a:t>
                          </a:r>
                        </a:p>
                      </a:txBody>
                      <a:tcPr/>
                    </a:tc>
                    <a:tc>
                      <a:txBody>
                        <a:bodyPr/>
                        <a:lstStyle/>
                        <a:p>
                          <a:pPr algn="ctr"/>
                          <a:r>
                            <a:rPr lang="en-US" sz="1100" dirty="0"/>
                            <a:t>-0.14347897 </a:t>
                          </a:r>
                        </a:p>
                      </a:txBody>
                      <a:tcPr/>
                    </a:tc>
                    <a:tc>
                      <a:txBody>
                        <a:bodyPr/>
                        <a:lstStyle/>
                        <a:p>
                          <a:pPr algn="ctr"/>
                          <a:r>
                            <a:rPr lang="en-US" sz="1100" dirty="0"/>
                            <a:t>0.14729041</a:t>
                          </a:r>
                        </a:p>
                      </a:txBody>
                      <a:tcPr/>
                    </a:tc>
                    <a:extLst>
                      <a:ext uri="{0D108BD9-81ED-4DB2-BD59-A6C34878D82A}">
                        <a16:rowId xmlns:a16="http://schemas.microsoft.com/office/drawing/2014/main" val="252641210"/>
                      </a:ext>
                    </a:extLst>
                  </a:tr>
                  <a:tr h="293569">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𝑖𝑛𝑓𝑒𝑐𝑡𝑒𝑑</m:t>
                                    </m:r>
                                    <m:r>
                                      <a:rPr lang="en-US" sz="1400" b="0" i="1" smtClean="0">
                                        <a:highlight>
                                          <a:srgbClr val="FFFF00"/>
                                        </a:highlight>
                                        <a:latin typeface="Cambria Math" panose="02040503050406030204" pitchFamily="18" charset="0"/>
                                      </a:rPr>
                                      <m:t>,   </m:t>
                                    </m:r>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14</m:t>
                                    </m:r>
                                  </m:sub>
                                </m:sSub>
                              </m:oMath>
                            </m:oMathPara>
                          </a14:m>
                          <a:endParaRPr lang="en-US" sz="1400" dirty="0">
                            <a:highlight>
                              <a:srgbClr val="FFFF00"/>
                            </a:highlight>
                          </a:endParaRPr>
                        </a:p>
                      </a:txBody>
                      <a:tcPr/>
                    </a:tc>
                    <a:tc>
                      <a:txBody>
                        <a:bodyPr/>
                        <a:lstStyle/>
                        <a:p>
                          <a:pPr algn="ctr"/>
                          <a:r>
                            <a:rPr lang="en-US" sz="1100" dirty="0"/>
                            <a:t>-0.879087823 </a:t>
                          </a:r>
                        </a:p>
                      </a:txBody>
                      <a:tcPr/>
                    </a:tc>
                    <a:tc>
                      <a:txBody>
                        <a:bodyPr/>
                        <a:lstStyle/>
                        <a:p>
                          <a:pPr algn="ctr"/>
                          <a:r>
                            <a:rPr lang="en-US" sz="1100" dirty="0"/>
                            <a:t>-1.02220064 </a:t>
                          </a:r>
                        </a:p>
                      </a:txBody>
                      <a:tcPr/>
                    </a:tc>
                    <a:tc>
                      <a:txBody>
                        <a:bodyPr/>
                        <a:lstStyle/>
                        <a:p>
                          <a:pPr algn="ctr"/>
                          <a:r>
                            <a:rPr lang="en-US" sz="1100" dirty="0"/>
                            <a:t>-0.71907551</a:t>
                          </a:r>
                        </a:p>
                      </a:txBody>
                      <a:tcPr/>
                    </a:tc>
                    <a:extLst>
                      <a:ext uri="{0D108BD9-81ED-4DB2-BD59-A6C34878D82A}">
                        <a16:rowId xmlns:a16="http://schemas.microsoft.com/office/drawing/2014/main" val="3392944740"/>
                      </a:ext>
                    </a:extLst>
                  </a:tr>
                  <a:tr h="293569">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𝑖𝑛𝑓𝑒𝑐𝑡𝑒𝑑</m:t>
                                    </m:r>
                                    <m:r>
                                      <a:rPr lang="en-US" sz="1400" b="0" i="1" smtClean="0">
                                        <a:highlight>
                                          <a:srgbClr val="FFFF00"/>
                                        </a:highlight>
                                        <a:latin typeface="Cambria Math" panose="02040503050406030204" pitchFamily="18" charset="0"/>
                                      </a:rPr>
                                      <m:t>,   </m:t>
                                    </m:r>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28</m:t>
                                    </m:r>
                                  </m:sub>
                                </m:sSub>
                              </m:oMath>
                            </m:oMathPara>
                          </a14:m>
                          <a:endParaRPr lang="en-US" sz="1400" dirty="0">
                            <a:highlight>
                              <a:srgbClr val="FFFF00"/>
                            </a:highlight>
                          </a:endParaRPr>
                        </a:p>
                      </a:txBody>
                      <a:tcPr/>
                    </a:tc>
                    <a:tc>
                      <a:txBody>
                        <a:bodyPr/>
                        <a:lstStyle/>
                        <a:p>
                          <a:pPr algn="ctr"/>
                          <a:r>
                            <a:rPr lang="en-US" sz="1100" dirty="0"/>
                            <a:t>-0.895806866 </a:t>
                          </a:r>
                        </a:p>
                      </a:txBody>
                      <a:tcPr/>
                    </a:tc>
                    <a:tc>
                      <a:txBody>
                        <a:bodyPr/>
                        <a:lstStyle/>
                        <a:p>
                          <a:pPr algn="ctr"/>
                          <a:r>
                            <a:rPr lang="en-US" sz="1100" dirty="0"/>
                            <a:t>-1.05466550 </a:t>
                          </a:r>
                        </a:p>
                      </a:txBody>
                      <a:tcPr/>
                    </a:tc>
                    <a:tc>
                      <a:txBody>
                        <a:bodyPr/>
                        <a:lstStyle/>
                        <a:p>
                          <a:pPr algn="ctr"/>
                          <a:r>
                            <a:rPr lang="en-US" sz="1100" dirty="0"/>
                            <a:t>-0.72864030</a:t>
                          </a:r>
                        </a:p>
                      </a:txBody>
                      <a:tcPr/>
                    </a:tc>
                    <a:extLst>
                      <a:ext uri="{0D108BD9-81ED-4DB2-BD59-A6C34878D82A}">
                        <a16:rowId xmlns:a16="http://schemas.microsoft.com/office/drawing/2014/main" val="3108005342"/>
                      </a:ext>
                    </a:extLst>
                  </a:tr>
                  <a:tr h="293569">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𝑖𝑛𝑓𝑒𝑐𝑡𝑒𝑑</m:t>
                                    </m:r>
                                    <m:r>
                                      <a:rPr lang="en-US" sz="1400" b="0" i="1" smtClean="0">
                                        <a:highlight>
                                          <a:srgbClr val="FFFF00"/>
                                        </a:highlight>
                                        <a:latin typeface="Cambria Math" panose="02040503050406030204" pitchFamily="18" charset="0"/>
                                      </a:rPr>
                                      <m:t>,   </m:t>
                                    </m:r>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42</m:t>
                                    </m:r>
                                  </m:sub>
                                </m:sSub>
                              </m:oMath>
                            </m:oMathPara>
                          </a14:m>
                          <a:endParaRPr lang="en-US" sz="1400" dirty="0">
                            <a:highlight>
                              <a:srgbClr val="FFFF00"/>
                            </a:highlight>
                          </a:endParaRPr>
                        </a:p>
                      </a:txBody>
                      <a:tcPr/>
                    </a:tc>
                    <a:tc>
                      <a:txBody>
                        <a:bodyPr/>
                        <a:lstStyle/>
                        <a:p>
                          <a:pPr algn="ctr"/>
                          <a:r>
                            <a:rPr lang="en-US" sz="1100" dirty="0"/>
                            <a:t>-0.518449118 </a:t>
                          </a:r>
                        </a:p>
                      </a:txBody>
                      <a:tcPr/>
                    </a:tc>
                    <a:tc>
                      <a:txBody>
                        <a:bodyPr/>
                        <a:lstStyle/>
                        <a:p>
                          <a:pPr algn="ctr"/>
                          <a:r>
                            <a:rPr lang="en-US" sz="1100" dirty="0"/>
                            <a:t>-0.66384461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-0.34763987</a:t>
                          </a:r>
                        </a:p>
                      </a:txBody>
                      <a:tcPr/>
                    </a:tc>
                    <a:extLst>
                      <a:ext uri="{0D108BD9-81ED-4DB2-BD59-A6C34878D82A}">
                        <a16:rowId xmlns:a16="http://schemas.microsoft.com/office/drawing/2014/main" val="4097699551"/>
                      </a:ext>
                    </a:extLst>
                  </a:tr>
                  <a:tr h="293569">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𝑖𝑛𝑓𝑒𝑐𝑡𝑒𝑑</m:t>
                                    </m:r>
                                    <m:r>
                                      <a:rPr lang="en-US" sz="1400" b="0" i="1" smtClean="0">
                                        <a:highlight>
                                          <a:srgbClr val="FFFF00"/>
                                        </a:highlight>
                                        <a:latin typeface="Cambria Math" panose="02040503050406030204" pitchFamily="18" charset="0"/>
                                      </a:rPr>
                                      <m:t>,   </m:t>
                                    </m:r>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56</m:t>
                                    </m:r>
                                  </m:sub>
                                </m:sSub>
                              </m:oMath>
                            </m:oMathPara>
                          </a14:m>
                          <a:endParaRPr lang="en-US" sz="1400" dirty="0">
                            <a:highlight>
                              <a:srgbClr val="FFFF00"/>
                            </a:highlight>
                          </a:endParaRPr>
                        </a:p>
                      </a:txBody>
                      <a:tcPr/>
                    </a:tc>
                    <a:tc>
                      <a:txBody>
                        <a:bodyPr/>
                        <a:lstStyle/>
                        <a:p>
                          <a:pPr algn="ctr"/>
                          <a:r>
                            <a:rPr lang="en-US" sz="1100" dirty="0"/>
                            <a:t>-0.304133388 </a:t>
                          </a:r>
                        </a:p>
                      </a:txBody>
                      <a:tcPr/>
                    </a:tc>
                    <a:tc>
                      <a:txBody>
                        <a:bodyPr/>
                        <a:lstStyle/>
                        <a:p>
                          <a:pPr algn="ctr"/>
                          <a:r>
                            <a:rPr lang="en-US" sz="1100" dirty="0"/>
                            <a:t>-0.45062814 </a:t>
                          </a:r>
                        </a:p>
                      </a:txBody>
                      <a:tcPr/>
                    </a:tc>
                    <a:tc>
                      <a:txBody>
                        <a:bodyPr/>
                        <a:lstStyle/>
                        <a:p>
                          <a:pPr algn="ctr"/>
                          <a:r>
                            <a:rPr lang="en-US" sz="1100" dirty="0"/>
                            <a:t>-0.15602865</a:t>
                          </a:r>
                        </a:p>
                      </a:txBody>
                      <a:tcPr/>
                    </a:tc>
                    <a:extLst>
                      <a:ext uri="{0D108BD9-81ED-4DB2-BD59-A6C34878D82A}">
                        <a16:rowId xmlns:a16="http://schemas.microsoft.com/office/drawing/2014/main" val="3012081155"/>
                      </a:ext>
                    </a:extLst>
                  </a:tr>
                </a:tbl>
              </a:graphicData>
            </a:graphic>
          </p:graphicFrame>
        </mc:Choice>
        <mc:Fallback xmlns="">
          <p:graphicFrame>
            <p:nvGraphicFramePr>
              <p:cNvPr id="9" name="Table 8">
                <a:extLst>
                  <a:ext uri="{FF2B5EF4-FFF2-40B4-BE49-F238E27FC236}">
                    <a16:creationId xmlns:a16="http://schemas.microsoft.com/office/drawing/2014/main" id="{C085DAD3-C334-D741-9E66-6ACA99B5F422}"/>
                  </a:ext>
                </a:extLst>
              </p:cNvPr>
              <p:cNvGraphicFramePr>
                <a:graphicFrameLocks noGrp="1"/>
              </p:cNvGraphicFramePr>
              <p:nvPr>
                <p:extLst>
                  <p:ext uri="{D42A27DB-BD31-4B8C-83A1-F6EECF244321}">
                    <p14:modId xmlns:p14="http://schemas.microsoft.com/office/powerpoint/2010/main" val="3603945700"/>
                  </p:ext>
                </p:extLst>
              </p:nvPr>
            </p:nvGraphicFramePr>
            <p:xfrm>
              <a:off x="569345" y="1511426"/>
              <a:ext cx="5069456" cy="4761934"/>
            </p:xfrm>
            <a:graphic>
              <a:graphicData uri="http://schemas.openxmlformats.org/drawingml/2006/table">
                <a:tbl>
                  <a:tblPr firstRow="1" bandRow="1">
                    <a:tableStyleId>{5940675A-B579-460E-94D1-54222C63F5DA}</a:tableStyleId>
                  </a:tblPr>
                  <a:tblGrid>
                    <a:gridCol w="1452196">
                      <a:extLst>
                        <a:ext uri="{9D8B030D-6E8A-4147-A177-3AD203B41FA5}">
                          <a16:colId xmlns:a16="http://schemas.microsoft.com/office/drawing/2014/main" val="3984456785"/>
                        </a:ext>
                      </a:extLst>
                    </a:gridCol>
                    <a:gridCol w="1264845">
                      <a:extLst>
                        <a:ext uri="{9D8B030D-6E8A-4147-A177-3AD203B41FA5}">
                          <a16:colId xmlns:a16="http://schemas.microsoft.com/office/drawing/2014/main" val="1692087532"/>
                        </a:ext>
                      </a:extLst>
                    </a:gridCol>
                    <a:gridCol w="1164445">
                      <a:extLst>
                        <a:ext uri="{9D8B030D-6E8A-4147-A177-3AD203B41FA5}">
                          <a16:colId xmlns:a16="http://schemas.microsoft.com/office/drawing/2014/main" val="3024352395"/>
                        </a:ext>
                      </a:extLst>
                    </a:gridCol>
                    <a:gridCol w="1187970">
                      <a:extLst>
                        <a:ext uri="{9D8B030D-6E8A-4147-A177-3AD203B41FA5}">
                          <a16:colId xmlns:a16="http://schemas.microsoft.com/office/drawing/2014/main" val="3458913784"/>
                        </a:ext>
                      </a:extLst>
                    </a:gridCol>
                  </a:tblGrid>
                  <a:tr h="304800">
                    <a:tc>
                      <a:txBody>
                        <a:bodyPr/>
                        <a:lstStyle/>
                        <a:p>
                          <a:pPr algn="ctr"/>
                          <a:r>
                            <a:rPr lang="en-US" sz="1400" b="0" dirty="0"/>
                            <a:t>Coefficients</a:t>
                          </a:r>
                        </a:p>
                      </a:txBody>
                      <a:tcPr/>
                    </a:tc>
                    <a:tc>
                      <a:txBody>
                        <a:bodyPr/>
                        <a:lstStyle/>
                        <a:p>
                          <a:pPr algn="ctr"/>
                          <a:r>
                            <a:rPr lang="en-US" sz="1400" b="0" dirty="0"/>
                            <a:t>Estimates</a:t>
                          </a:r>
                        </a:p>
                      </a:txBody>
                      <a:tcPr/>
                    </a:tc>
                    <a:tc>
                      <a:txBody>
                        <a:bodyPr/>
                        <a:lstStyle/>
                        <a:p>
                          <a:pPr algn="ctr"/>
                          <a:r>
                            <a:rPr lang="en-US" sz="1400" b="0" dirty="0"/>
                            <a:t>Lower bound  </a:t>
                          </a:r>
                        </a:p>
                      </a:txBody>
                      <a:tcPr/>
                    </a:tc>
                    <a:tc>
                      <a:txBody>
                        <a:bodyPr/>
                        <a:lstStyle/>
                        <a:p>
                          <a:pPr algn="ctr"/>
                          <a:r>
                            <a:rPr lang="en-US" sz="1400" b="0" dirty="0"/>
                            <a:t>Upper bound </a:t>
                          </a:r>
                        </a:p>
                      </a:txBody>
                      <a:tcPr/>
                    </a:tc>
                    <a:extLst>
                      <a:ext uri="{0D108BD9-81ED-4DB2-BD59-A6C34878D82A}">
                        <a16:rowId xmlns:a16="http://schemas.microsoft.com/office/drawing/2014/main" val="3984671418"/>
                      </a:ext>
                    </a:extLst>
                  </a:tr>
                  <a:tr h="304800">
                    <a:tc>
                      <a:txBody>
                        <a:bodyPr/>
                        <a:lstStyle/>
                        <a:p>
                          <a:endParaRPr lang="en-US"/>
                        </a:p>
                      </a:txBody>
                      <a:tcPr>
                        <a:blipFill>
                          <a:blip r:embed="rId2"/>
                          <a:stretch>
                            <a:fillRect t="-104167" r="-248696" b="-1366667"/>
                          </a:stretch>
                        </a:blipFill>
                      </a:tcPr>
                    </a:tc>
                    <a:tc>
                      <a:txBody>
                        <a:bodyPr/>
                        <a:lstStyle/>
                        <a:p>
                          <a:pPr algn="ctr"/>
                          <a:r>
                            <a:rPr lang="en-US" sz="1100" dirty="0"/>
                            <a:t>1.099497075</a:t>
                          </a:r>
                        </a:p>
                      </a:txBody>
                      <a:tcPr/>
                    </a:tc>
                    <a:tc>
                      <a:txBody>
                        <a:bodyPr/>
                        <a:lstStyle/>
                        <a:p>
                          <a:pPr algn="ctr"/>
                          <a:r>
                            <a:rPr lang="en-US" sz="1100" dirty="0"/>
                            <a:t>1.03907428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1.15471608</a:t>
                          </a:r>
                        </a:p>
                      </a:txBody>
                      <a:tcPr/>
                    </a:tc>
                    <a:extLst>
                      <a:ext uri="{0D108BD9-81ED-4DB2-BD59-A6C34878D82A}">
                        <a16:rowId xmlns:a16="http://schemas.microsoft.com/office/drawing/2014/main" val="475574042"/>
                      </a:ext>
                    </a:extLst>
                  </a:tr>
                  <a:tr h="304800">
                    <a:tc>
                      <a:txBody>
                        <a:bodyPr/>
                        <a:lstStyle/>
                        <a:p>
                          <a:endParaRPr lang="en-US"/>
                        </a:p>
                      </a:txBody>
                      <a:tcPr>
                        <a:blipFill>
                          <a:blip r:embed="rId2"/>
                          <a:stretch>
                            <a:fillRect t="-204167" r="-248696" b="-1266667"/>
                          </a:stretch>
                        </a:blipFill>
                      </a:tcPr>
                    </a:tc>
                    <a:tc>
                      <a:txBody>
                        <a:bodyPr/>
                        <a:lstStyle/>
                        <a:p>
                          <a:pPr algn="ctr"/>
                          <a:r>
                            <a:rPr lang="en-US" sz="1100" dirty="0"/>
                            <a:t>4.908239285</a:t>
                          </a:r>
                        </a:p>
                      </a:txBody>
                      <a:tcPr/>
                    </a:tc>
                    <a:tc>
                      <a:txBody>
                        <a:bodyPr/>
                        <a:lstStyle/>
                        <a:p>
                          <a:pPr algn="ctr"/>
                          <a:r>
                            <a:rPr lang="en-US" sz="1100" dirty="0"/>
                            <a:t>4.36568075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5.71785605</a:t>
                          </a:r>
                        </a:p>
                      </a:txBody>
                      <a:tcPr/>
                    </a:tc>
                    <a:extLst>
                      <a:ext uri="{0D108BD9-81ED-4DB2-BD59-A6C34878D82A}">
                        <a16:rowId xmlns:a16="http://schemas.microsoft.com/office/drawing/2014/main" val="1214694257"/>
                      </a:ext>
                    </a:extLst>
                  </a:tr>
                  <a:tr h="304800">
                    <a:tc>
                      <a:txBody>
                        <a:bodyPr/>
                        <a:lstStyle/>
                        <a:p>
                          <a:pPr algn="ctr"/>
                          <a:r>
                            <a:rPr lang="en-US" sz="1400" i="1" dirty="0">
                              <a:highlight>
                                <a:srgbClr val="FFFF00"/>
                              </a:highlight>
                            </a:rPr>
                            <a:t>Intercept</a:t>
                          </a:r>
                        </a:p>
                      </a:txBody>
                      <a:tcPr/>
                    </a:tc>
                    <a:tc>
                      <a:txBody>
                        <a:bodyPr/>
                        <a:lstStyle/>
                        <a:p>
                          <a:pPr algn="ctr"/>
                          <a:r>
                            <a:rPr lang="en-US" sz="1100" dirty="0"/>
                            <a:t>1.215495510</a:t>
                          </a:r>
                        </a:p>
                      </a:txBody>
                      <a:tcPr/>
                    </a:tc>
                    <a:tc>
                      <a:txBody>
                        <a:bodyPr/>
                        <a:lstStyle/>
                        <a:p>
                          <a:pPr algn="ctr"/>
                          <a:r>
                            <a:rPr lang="en-US" sz="1100" dirty="0"/>
                            <a:t>1.08799088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1.36948776</a:t>
                          </a:r>
                        </a:p>
                      </a:txBody>
                      <a:tcPr/>
                    </a:tc>
                    <a:extLst>
                      <a:ext uri="{0D108BD9-81ED-4DB2-BD59-A6C34878D82A}">
                        <a16:rowId xmlns:a16="http://schemas.microsoft.com/office/drawing/2014/main" val="361061188"/>
                      </a:ext>
                    </a:extLst>
                  </a:tr>
                  <a:tr h="321882">
                    <a:tc>
                      <a:txBody>
                        <a:bodyPr/>
                        <a:lstStyle/>
                        <a:p>
                          <a:endParaRPr lang="en-US"/>
                        </a:p>
                      </a:txBody>
                      <a:tcPr>
                        <a:blipFill>
                          <a:blip r:embed="rId2"/>
                          <a:stretch>
                            <a:fillRect t="-388000" r="-248696" b="-1020000"/>
                          </a:stretch>
                        </a:blipFill>
                      </a:tcPr>
                    </a:tc>
                    <a:tc>
                      <a:txBody>
                        <a:bodyPr/>
                        <a:lstStyle/>
                        <a:p>
                          <a:pPr algn="ctr"/>
                          <a:r>
                            <a:rPr lang="en-US" sz="1100" dirty="0"/>
                            <a:t>-0.482736887 </a:t>
                          </a:r>
                        </a:p>
                      </a:txBody>
                      <a:tcPr/>
                    </a:tc>
                    <a:tc>
                      <a:txBody>
                        <a:bodyPr/>
                        <a:lstStyle/>
                        <a:p>
                          <a:pPr algn="ctr"/>
                          <a:r>
                            <a:rPr lang="en-US" sz="1100" dirty="0"/>
                            <a:t>-0.63249264 </a:t>
                          </a:r>
                        </a:p>
                      </a:txBody>
                      <a:tcPr/>
                    </a:tc>
                    <a:tc>
                      <a:txBody>
                        <a:bodyPr/>
                        <a:lstStyle/>
                        <a:p>
                          <a:pPr algn="ctr"/>
                          <a:r>
                            <a:rPr lang="en-US" sz="1100" dirty="0"/>
                            <a:t>-0.35287954</a:t>
                          </a:r>
                        </a:p>
                      </a:txBody>
                      <a:tcPr/>
                    </a:tc>
                    <a:extLst>
                      <a:ext uri="{0D108BD9-81ED-4DB2-BD59-A6C34878D82A}">
                        <a16:rowId xmlns:a16="http://schemas.microsoft.com/office/drawing/2014/main" val="217762742"/>
                      </a:ext>
                    </a:extLst>
                  </a:tr>
                  <a:tr h="321882">
                    <a:tc>
                      <a:txBody>
                        <a:bodyPr/>
                        <a:lstStyle/>
                        <a:p>
                          <a:endParaRPr lang="en-US"/>
                        </a:p>
                      </a:txBody>
                      <a:tcPr>
                        <a:blipFill>
                          <a:blip r:embed="rId2"/>
                          <a:stretch>
                            <a:fillRect t="-469231" r="-248696" b="-880769"/>
                          </a:stretch>
                        </a:blipFill>
                      </a:tcPr>
                    </a:tc>
                    <a:tc>
                      <a:txBody>
                        <a:bodyPr/>
                        <a:lstStyle/>
                        <a:p>
                          <a:pPr algn="ctr"/>
                          <a:r>
                            <a:rPr lang="en-US" sz="1100" dirty="0"/>
                            <a:t>0.022408804</a:t>
                          </a:r>
                        </a:p>
                      </a:txBody>
                      <a:tcPr/>
                    </a:tc>
                    <a:tc>
                      <a:txBody>
                        <a:bodyPr/>
                        <a:lstStyle/>
                        <a:p>
                          <a:pPr algn="ctr"/>
                          <a:r>
                            <a:rPr lang="en-US" sz="1100" dirty="0"/>
                            <a:t>-0.08076012 </a:t>
                          </a:r>
                        </a:p>
                      </a:txBody>
                      <a:tcPr/>
                    </a:tc>
                    <a:tc>
                      <a:txBody>
                        <a:bodyPr/>
                        <a:lstStyle/>
                        <a:p>
                          <a:pPr algn="ctr"/>
                          <a:r>
                            <a:rPr lang="en-US" sz="1100" dirty="0"/>
                            <a:t>0.13114238</a:t>
                          </a:r>
                        </a:p>
                      </a:txBody>
                      <a:tcPr/>
                    </a:tc>
                    <a:extLst>
                      <a:ext uri="{0D108BD9-81ED-4DB2-BD59-A6C34878D82A}">
                        <a16:rowId xmlns:a16="http://schemas.microsoft.com/office/drawing/2014/main" val="2742029508"/>
                      </a:ext>
                    </a:extLst>
                  </a:tr>
                  <a:tr h="322136">
                    <a:tc>
                      <a:txBody>
                        <a:bodyPr/>
                        <a:lstStyle/>
                        <a:p>
                          <a:endParaRPr lang="en-US"/>
                        </a:p>
                      </a:txBody>
                      <a:tcPr>
                        <a:blipFill>
                          <a:blip r:embed="rId2"/>
                          <a:stretch>
                            <a:fillRect t="-592000" r="-248696" b="-816000"/>
                          </a:stretch>
                        </a:blipFill>
                      </a:tcPr>
                    </a:tc>
                    <a:tc>
                      <a:txBody>
                        <a:bodyPr/>
                        <a:lstStyle/>
                        <a:p>
                          <a:pPr algn="ctr"/>
                          <a:r>
                            <a:rPr lang="en-US" sz="1100" dirty="0"/>
                            <a:t>1.83043432</a:t>
                          </a:r>
                        </a:p>
                      </a:txBody>
                      <a:tcPr/>
                    </a:tc>
                    <a:tc>
                      <a:txBody>
                        <a:bodyPr/>
                        <a:lstStyle/>
                        <a:p>
                          <a:pPr algn="ctr"/>
                          <a:r>
                            <a:rPr lang="en-US" sz="1100" dirty="0"/>
                            <a:t>1.71467303</a:t>
                          </a:r>
                        </a:p>
                      </a:txBody>
                      <a:tcPr/>
                    </a:tc>
                    <a:tc>
                      <a:txBody>
                        <a:bodyPr/>
                        <a:lstStyle/>
                        <a:p>
                          <a:pPr algn="ctr"/>
                          <a:r>
                            <a:rPr lang="en-US" sz="1100" dirty="0"/>
                            <a:t>1.93919980</a:t>
                          </a:r>
                        </a:p>
                      </a:txBody>
                      <a:tcPr/>
                    </a:tc>
                    <a:extLst>
                      <a:ext uri="{0D108BD9-81ED-4DB2-BD59-A6C34878D82A}">
                        <a16:rowId xmlns:a16="http://schemas.microsoft.com/office/drawing/2014/main" val="2949884794"/>
                      </a:ext>
                    </a:extLst>
                  </a:tr>
                  <a:tr h="322136">
                    <a:tc>
                      <a:txBody>
                        <a:bodyPr/>
                        <a:lstStyle/>
                        <a:p>
                          <a:endParaRPr lang="en-US"/>
                        </a:p>
                      </a:txBody>
                      <a:tcPr>
                        <a:blipFill>
                          <a:blip r:embed="rId2"/>
                          <a:stretch>
                            <a:fillRect t="-692000" r="-248696" b="-716000"/>
                          </a:stretch>
                        </a:blipFill>
                      </a:tcPr>
                    </a:tc>
                    <a:tc>
                      <a:txBody>
                        <a:bodyPr/>
                        <a:lstStyle/>
                        <a:p>
                          <a:pPr algn="ctr"/>
                          <a:r>
                            <a:rPr lang="en-US" sz="1100" dirty="0"/>
                            <a:t>1.450822241</a:t>
                          </a:r>
                        </a:p>
                      </a:txBody>
                      <a:tcPr/>
                    </a:tc>
                    <a:tc>
                      <a:txBody>
                        <a:bodyPr/>
                        <a:lstStyle/>
                        <a:p>
                          <a:pPr algn="ctr"/>
                          <a:r>
                            <a:rPr lang="en-US" sz="1100" dirty="0"/>
                            <a:t>1.32786242 </a:t>
                          </a:r>
                        </a:p>
                      </a:txBody>
                      <a:tcPr/>
                    </a:tc>
                    <a:tc>
                      <a:txBody>
                        <a:bodyPr/>
                        <a:lstStyle/>
                        <a:p>
                          <a:pPr algn="ctr"/>
                          <a:r>
                            <a:rPr lang="en-US" sz="1100" dirty="0"/>
                            <a:t>1.55564016</a:t>
                          </a:r>
                        </a:p>
                      </a:txBody>
                      <a:tcPr/>
                    </a:tc>
                    <a:extLst>
                      <a:ext uri="{0D108BD9-81ED-4DB2-BD59-A6C34878D82A}">
                        <a16:rowId xmlns:a16="http://schemas.microsoft.com/office/drawing/2014/main" val="3717145597"/>
                      </a:ext>
                    </a:extLst>
                  </a:tr>
                  <a:tr h="322136">
                    <a:tc>
                      <a:txBody>
                        <a:bodyPr/>
                        <a:lstStyle/>
                        <a:p>
                          <a:endParaRPr lang="en-US"/>
                        </a:p>
                      </a:txBody>
                      <a:tcPr>
                        <a:blipFill>
                          <a:blip r:embed="rId2"/>
                          <a:stretch>
                            <a:fillRect t="-761538" r="-248696" b="-588462"/>
                          </a:stretch>
                        </a:blipFill>
                      </a:tcPr>
                    </a:tc>
                    <a:tc>
                      <a:txBody>
                        <a:bodyPr/>
                        <a:lstStyle/>
                        <a:p>
                          <a:pPr algn="ctr"/>
                          <a:r>
                            <a:rPr lang="en-US" sz="1100" dirty="0"/>
                            <a:t>0.730941372</a:t>
                          </a:r>
                        </a:p>
                      </a:txBody>
                      <a:tcPr/>
                    </a:tc>
                    <a:tc>
                      <a:txBody>
                        <a:bodyPr/>
                        <a:lstStyle/>
                        <a:p>
                          <a:pPr algn="ctr"/>
                          <a:r>
                            <a:rPr lang="en-US" sz="1100" dirty="0"/>
                            <a:t>0.62367131</a:t>
                          </a:r>
                        </a:p>
                      </a:txBody>
                      <a:tcPr/>
                    </a:tc>
                    <a:tc>
                      <a:txBody>
                        <a:bodyPr/>
                        <a:lstStyle/>
                        <a:p>
                          <a:pPr algn="ctr"/>
                          <a:r>
                            <a:rPr lang="en-US" sz="1100" dirty="0"/>
                            <a:t>0.83866967</a:t>
                          </a:r>
                        </a:p>
                      </a:txBody>
                      <a:tcPr/>
                    </a:tc>
                    <a:extLst>
                      <a:ext uri="{0D108BD9-81ED-4DB2-BD59-A6C34878D82A}">
                        <a16:rowId xmlns:a16="http://schemas.microsoft.com/office/drawing/2014/main" val="820635864"/>
                      </a:ext>
                    </a:extLst>
                  </a:tr>
                  <a:tr h="322136">
                    <a:tc>
                      <a:txBody>
                        <a:bodyPr/>
                        <a:lstStyle/>
                        <a:p>
                          <a:endParaRPr lang="en-US"/>
                        </a:p>
                      </a:txBody>
                      <a:tcPr>
                        <a:blipFill>
                          <a:blip r:embed="rId2"/>
                          <a:stretch>
                            <a:fillRect t="-896000" r="-248696" b="-512000"/>
                          </a:stretch>
                        </a:blipFill>
                      </a:tcPr>
                    </a:tc>
                    <a:tc>
                      <a:txBody>
                        <a:bodyPr/>
                        <a:lstStyle/>
                        <a:p>
                          <a:pPr algn="ctr"/>
                          <a:r>
                            <a:rPr lang="en-US" sz="1100" dirty="0"/>
                            <a:t>0.247911168</a:t>
                          </a:r>
                        </a:p>
                      </a:txBody>
                      <a:tcPr/>
                    </a:tc>
                    <a:tc>
                      <a:txBody>
                        <a:bodyPr/>
                        <a:lstStyle/>
                        <a:p>
                          <a:pPr algn="ctr"/>
                          <a:r>
                            <a:rPr lang="en-US" sz="1100" dirty="0"/>
                            <a:t>0.14938396</a:t>
                          </a:r>
                        </a:p>
                      </a:txBody>
                      <a:tcPr/>
                    </a:tc>
                    <a:tc>
                      <a:txBody>
                        <a:bodyPr/>
                        <a:lstStyle/>
                        <a:p>
                          <a:pPr algn="ctr"/>
                          <a:r>
                            <a:rPr lang="en-US" sz="1100" dirty="0"/>
                            <a:t>0.36692810</a:t>
                          </a:r>
                        </a:p>
                      </a:txBody>
                      <a:tcPr/>
                    </a:tc>
                    <a:extLst>
                      <a:ext uri="{0D108BD9-81ED-4DB2-BD59-A6C34878D82A}">
                        <a16:rowId xmlns:a16="http://schemas.microsoft.com/office/drawing/2014/main" val="3196059863"/>
                      </a:ext>
                    </a:extLst>
                  </a:tr>
                  <a:tr h="321882">
                    <a:tc>
                      <a:txBody>
                        <a:bodyPr/>
                        <a:lstStyle/>
                        <a:p>
                          <a:endParaRPr lang="en-US"/>
                        </a:p>
                      </a:txBody>
                      <a:tcPr>
                        <a:blipFill>
                          <a:blip r:embed="rId2"/>
                          <a:stretch>
                            <a:fillRect t="-957692" r="-248696" b="-392308"/>
                          </a:stretch>
                        </a:blipFill>
                      </a:tcPr>
                    </a:tc>
                    <a:tc>
                      <a:txBody>
                        <a:bodyPr/>
                        <a:lstStyle/>
                        <a:p>
                          <a:pPr algn="ctr"/>
                          <a:r>
                            <a:rPr lang="en-US" sz="1100" dirty="0"/>
                            <a:t>-0.007182349 </a:t>
                          </a:r>
                        </a:p>
                      </a:txBody>
                      <a:tcPr/>
                    </a:tc>
                    <a:tc>
                      <a:txBody>
                        <a:bodyPr/>
                        <a:lstStyle/>
                        <a:p>
                          <a:pPr algn="ctr"/>
                          <a:r>
                            <a:rPr lang="en-US" sz="1100" dirty="0"/>
                            <a:t>-0.14347897 </a:t>
                          </a:r>
                        </a:p>
                      </a:txBody>
                      <a:tcPr/>
                    </a:tc>
                    <a:tc>
                      <a:txBody>
                        <a:bodyPr/>
                        <a:lstStyle/>
                        <a:p>
                          <a:pPr algn="ctr"/>
                          <a:r>
                            <a:rPr lang="en-US" sz="1100" dirty="0"/>
                            <a:t>0.14729041</a:t>
                          </a:r>
                        </a:p>
                      </a:txBody>
                      <a:tcPr/>
                    </a:tc>
                    <a:extLst>
                      <a:ext uri="{0D108BD9-81ED-4DB2-BD59-A6C34878D82A}">
                        <a16:rowId xmlns:a16="http://schemas.microsoft.com/office/drawing/2014/main" val="252641210"/>
                      </a:ext>
                    </a:extLst>
                  </a:tr>
                  <a:tr h="322136">
                    <a:tc>
                      <a:txBody>
                        <a:bodyPr/>
                        <a:lstStyle/>
                        <a:p>
                          <a:endParaRPr lang="en-US"/>
                        </a:p>
                      </a:txBody>
                      <a:tcPr>
                        <a:blipFill>
                          <a:blip r:embed="rId2"/>
                          <a:stretch>
                            <a:fillRect t="-1100000" r="-248696" b="-308000"/>
                          </a:stretch>
                        </a:blipFill>
                      </a:tcPr>
                    </a:tc>
                    <a:tc>
                      <a:txBody>
                        <a:bodyPr/>
                        <a:lstStyle/>
                        <a:p>
                          <a:pPr algn="ctr"/>
                          <a:r>
                            <a:rPr lang="en-US" sz="1100" dirty="0"/>
                            <a:t>-0.879087823 </a:t>
                          </a:r>
                        </a:p>
                      </a:txBody>
                      <a:tcPr/>
                    </a:tc>
                    <a:tc>
                      <a:txBody>
                        <a:bodyPr/>
                        <a:lstStyle/>
                        <a:p>
                          <a:pPr algn="ctr"/>
                          <a:r>
                            <a:rPr lang="en-US" sz="1100" dirty="0"/>
                            <a:t>-1.02220064 </a:t>
                          </a:r>
                        </a:p>
                      </a:txBody>
                      <a:tcPr/>
                    </a:tc>
                    <a:tc>
                      <a:txBody>
                        <a:bodyPr/>
                        <a:lstStyle/>
                        <a:p>
                          <a:pPr algn="ctr"/>
                          <a:r>
                            <a:rPr lang="en-US" sz="1100" dirty="0"/>
                            <a:t>-0.71907551</a:t>
                          </a:r>
                        </a:p>
                      </a:txBody>
                      <a:tcPr/>
                    </a:tc>
                    <a:extLst>
                      <a:ext uri="{0D108BD9-81ED-4DB2-BD59-A6C34878D82A}">
                        <a16:rowId xmlns:a16="http://schemas.microsoft.com/office/drawing/2014/main" val="3392944740"/>
                      </a:ext>
                    </a:extLst>
                  </a:tr>
                  <a:tr h="322136">
                    <a:tc>
                      <a:txBody>
                        <a:bodyPr/>
                        <a:lstStyle/>
                        <a:p>
                          <a:endParaRPr lang="en-US"/>
                        </a:p>
                      </a:txBody>
                      <a:tcPr>
                        <a:blipFill>
                          <a:blip r:embed="rId2"/>
                          <a:stretch>
                            <a:fillRect t="-1200000" r="-248696" b="-208000"/>
                          </a:stretch>
                        </a:blipFill>
                      </a:tcPr>
                    </a:tc>
                    <a:tc>
                      <a:txBody>
                        <a:bodyPr/>
                        <a:lstStyle/>
                        <a:p>
                          <a:pPr algn="ctr"/>
                          <a:r>
                            <a:rPr lang="en-US" sz="1100" dirty="0"/>
                            <a:t>-0.895806866 </a:t>
                          </a:r>
                        </a:p>
                      </a:txBody>
                      <a:tcPr/>
                    </a:tc>
                    <a:tc>
                      <a:txBody>
                        <a:bodyPr/>
                        <a:lstStyle/>
                        <a:p>
                          <a:pPr algn="ctr"/>
                          <a:r>
                            <a:rPr lang="en-US" sz="1100" dirty="0"/>
                            <a:t>-1.05466550 </a:t>
                          </a:r>
                        </a:p>
                      </a:txBody>
                      <a:tcPr/>
                    </a:tc>
                    <a:tc>
                      <a:txBody>
                        <a:bodyPr/>
                        <a:lstStyle/>
                        <a:p>
                          <a:pPr algn="ctr"/>
                          <a:r>
                            <a:rPr lang="en-US" sz="1100" dirty="0"/>
                            <a:t>-0.72864030</a:t>
                          </a:r>
                        </a:p>
                      </a:txBody>
                      <a:tcPr/>
                    </a:tc>
                    <a:extLst>
                      <a:ext uri="{0D108BD9-81ED-4DB2-BD59-A6C34878D82A}">
                        <a16:rowId xmlns:a16="http://schemas.microsoft.com/office/drawing/2014/main" val="3108005342"/>
                      </a:ext>
                    </a:extLst>
                  </a:tr>
                  <a:tr h="322136">
                    <a:tc>
                      <a:txBody>
                        <a:bodyPr/>
                        <a:lstStyle/>
                        <a:p>
                          <a:endParaRPr lang="en-US"/>
                        </a:p>
                      </a:txBody>
                      <a:tcPr>
                        <a:blipFill>
                          <a:blip r:embed="rId2"/>
                          <a:stretch>
                            <a:fillRect t="-1250000" r="-248696" b="-100000"/>
                          </a:stretch>
                        </a:blipFill>
                      </a:tcPr>
                    </a:tc>
                    <a:tc>
                      <a:txBody>
                        <a:bodyPr/>
                        <a:lstStyle/>
                        <a:p>
                          <a:pPr algn="ctr"/>
                          <a:r>
                            <a:rPr lang="en-US" sz="1100" dirty="0"/>
                            <a:t>-0.518449118 </a:t>
                          </a:r>
                        </a:p>
                      </a:txBody>
                      <a:tcPr/>
                    </a:tc>
                    <a:tc>
                      <a:txBody>
                        <a:bodyPr/>
                        <a:lstStyle/>
                        <a:p>
                          <a:pPr algn="ctr"/>
                          <a:r>
                            <a:rPr lang="en-US" sz="1100" dirty="0"/>
                            <a:t>-0.66384461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-0.34763987</a:t>
                          </a:r>
                        </a:p>
                      </a:txBody>
                      <a:tcPr/>
                    </a:tc>
                    <a:extLst>
                      <a:ext uri="{0D108BD9-81ED-4DB2-BD59-A6C34878D82A}">
                        <a16:rowId xmlns:a16="http://schemas.microsoft.com/office/drawing/2014/main" val="4097699551"/>
                      </a:ext>
                    </a:extLst>
                  </a:tr>
                  <a:tr h="322136">
                    <a:tc>
                      <a:txBody>
                        <a:bodyPr/>
                        <a:lstStyle/>
                        <a:p>
                          <a:endParaRPr lang="en-US"/>
                        </a:p>
                      </a:txBody>
                      <a:tcPr>
                        <a:blipFill>
                          <a:blip r:embed="rId2"/>
                          <a:stretch>
                            <a:fillRect t="-1404000" r="-248696" b="-4000"/>
                          </a:stretch>
                        </a:blipFill>
                      </a:tcPr>
                    </a:tc>
                    <a:tc>
                      <a:txBody>
                        <a:bodyPr/>
                        <a:lstStyle/>
                        <a:p>
                          <a:pPr algn="ctr"/>
                          <a:r>
                            <a:rPr lang="en-US" sz="1100" dirty="0"/>
                            <a:t>-0.304133388 </a:t>
                          </a:r>
                        </a:p>
                      </a:txBody>
                      <a:tcPr/>
                    </a:tc>
                    <a:tc>
                      <a:txBody>
                        <a:bodyPr/>
                        <a:lstStyle/>
                        <a:p>
                          <a:pPr algn="ctr"/>
                          <a:r>
                            <a:rPr lang="en-US" sz="1100" dirty="0"/>
                            <a:t>-0.45062814 </a:t>
                          </a:r>
                        </a:p>
                      </a:txBody>
                      <a:tcPr/>
                    </a:tc>
                    <a:tc>
                      <a:txBody>
                        <a:bodyPr/>
                        <a:lstStyle/>
                        <a:p>
                          <a:pPr algn="ctr"/>
                          <a:r>
                            <a:rPr lang="en-US" sz="1100" dirty="0"/>
                            <a:t>-0.15602865</a:t>
                          </a:r>
                        </a:p>
                      </a:txBody>
                      <a:tcPr/>
                    </a:tc>
                    <a:extLst>
                      <a:ext uri="{0D108BD9-81ED-4DB2-BD59-A6C34878D82A}">
                        <a16:rowId xmlns:a16="http://schemas.microsoft.com/office/drawing/2014/main" val="3012081155"/>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10" name="Table 9">
                <a:extLst>
                  <a:ext uri="{FF2B5EF4-FFF2-40B4-BE49-F238E27FC236}">
                    <a16:creationId xmlns:a16="http://schemas.microsoft.com/office/drawing/2014/main" id="{C96234EF-3806-2E4D-8BFF-33A7B42F342E}"/>
                  </a:ext>
                </a:extLst>
              </p:cNvPr>
              <p:cNvGraphicFramePr>
                <a:graphicFrameLocks noGrp="1"/>
              </p:cNvGraphicFramePr>
              <p:nvPr>
                <p:extLst>
                  <p:ext uri="{D42A27DB-BD31-4B8C-83A1-F6EECF244321}">
                    <p14:modId xmlns:p14="http://schemas.microsoft.com/office/powerpoint/2010/main" val="3124125770"/>
                  </p:ext>
                </p:extLst>
              </p:nvPr>
            </p:nvGraphicFramePr>
            <p:xfrm>
              <a:off x="5903344" y="1511426"/>
              <a:ext cx="5456319" cy="2881888"/>
            </p:xfrm>
            <a:graphic>
              <a:graphicData uri="http://schemas.openxmlformats.org/drawingml/2006/table">
                <a:tbl>
                  <a:tblPr firstRow="1" bandRow="1">
                    <a:tableStyleId>{5940675A-B579-460E-94D1-54222C63F5DA}</a:tableStyleId>
                  </a:tblPr>
                  <a:tblGrid>
                    <a:gridCol w="1860276">
                      <a:extLst>
                        <a:ext uri="{9D8B030D-6E8A-4147-A177-3AD203B41FA5}">
                          <a16:colId xmlns:a16="http://schemas.microsoft.com/office/drawing/2014/main" val="3984456785"/>
                        </a:ext>
                      </a:extLst>
                    </a:gridCol>
                    <a:gridCol w="1064109">
                      <a:extLst>
                        <a:ext uri="{9D8B030D-6E8A-4147-A177-3AD203B41FA5}">
                          <a16:colId xmlns:a16="http://schemas.microsoft.com/office/drawing/2014/main" val="1692087532"/>
                        </a:ext>
                      </a:extLst>
                    </a:gridCol>
                    <a:gridCol w="1253307">
                      <a:extLst>
                        <a:ext uri="{9D8B030D-6E8A-4147-A177-3AD203B41FA5}">
                          <a16:colId xmlns:a16="http://schemas.microsoft.com/office/drawing/2014/main" val="3024352395"/>
                        </a:ext>
                      </a:extLst>
                    </a:gridCol>
                    <a:gridCol w="1278627">
                      <a:extLst>
                        <a:ext uri="{9D8B030D-6E8A-4147-A177-3AD203B41FA5}">
                          <a16:colId xmlns:a16="http://schemas.microsoft.com/office/drawing/2014/main" val="3458913784"/>
                        </a:ext>
                      </a:extLst>
                    </a:gridCol>
                  </a:tblGrid>
                  <a:tr h="277771">
                    <a:tc>
                      <a:txBody>
                        <a:bodyPr/>
                        <a:lstStyle/>
                        <a:p>
                          <a:pPr algn="ctr"/>
                          <a:r>
                            <a:rPr lang="en-US" sz="1400" b="0" dirty="0"/>
                            <a:t>Coefficients</a:t>
                          </a:r>
                        </a:p>
                      </a:txBody>
                      <a:tcPr/>
                    </a:tc>
                    <a:tc>
                      <a:txBody>
                        <a:bodyPr/>
                        <a:lstStyle/>
                        <a:p>
                          <a:pPr algn="ctr"/>
                          <a:r>
                            <a:rPr lang="en-US" sz="1400" b="0" dirty="0"/>
                            <a:t>Estimates</a:t>
                          </a:r>
                        </a:p>
                      </a:txBody>
                      <a:tcPr/>
                    </a:tc>
                    <a:tc>
                      <a:txBody>
                        <a:bodyPr/>
                        <a:lstStyle/>
                        <a:p>
                          <a:pPr algn="ctr"/>
                          <a:r>
                            <a:rPr lang="en-US" sz="1400" b="0" dirty="0"/>
                            <a:t>Lower bound  </a:t>
                          </a:r>
                        </a:p>
                      </a:txBody>
                      <a:tcPr/>
                    </a:tc>
                    <a:tc>
                      <a:txBody>
                        <a:bodyPr/>
                        <a:lstStyle/>
                        <a:p>
                          <a:pPr algn="ctr"/>
                          <a:r>
                            <a:rPr lang="en-US" sz="1400" b="0" dirty="0"/>
                            <a:t>Upper bound </a:t>
                          </a:r>
                        </a:p>
                      </a:txBody>
                      <a:tcPr/>
                    </a:tc>
                    <a:extLst>
                      <a:ext uri="{0D108BD9-81ED-4DB2-BD59-A6C34878D82A}">
                        <a16:rowId xmlns:a16="http://schemas.microsoft.com/office/drawing/2014/main" val="3984671418"/>
                      </a:ext>
                    </a:extLst>
                  </a:tr>
                  <a:tr h="277771">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𝑓𝑒𝑚𝑎𝑙𝑒</m:t>
                                    </m:r>
                                    <m:r>
                                      <a:rPr lang="en-US" sz="1400" b="0" i="1" smtClean="0">
                                        <a:highlight>
                                          <a:srgbClr val="FFFF00"/>
                                        </a:highlight>
                                        <a:latin typeface="Cambria Math" panose="02040503050406030204" pitchFamily="18" charset="0"/>
                                      </a:rPr>
                                      <m:t>,   </m:t>
                                    </m:r>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14</m:t>
                                    </m:r>
                                  </m:sub>
                                </m:sSub>
                              </m:oMath>
                            </m:oMathPara>
                          </a14:m>
                          <a:endParaRPr lang="en-US" sz="1400" dirty="0">
                            <a:highlight>
                              <a:srgbClr val="FFFF00"/>
                            </a:highlight>
                          </a:endParaRPr>
                        </a:p>
                      </a:txBody>
                      <a:tcPr/>
                    </a:tc>
                    <a:tc>
                      <a:txBody>
                        <a:bodyPr/>
                        <a:lstStyle/>
                        <a:p>
                          <a:pPr algn="ctr"/>
                          <a:r>
                            <a:rPr lang="en-US" sz="1100" dirty="0"/>
                            <a:t>0.159098896</a:t>
                          </a:r>
                        </a:p>
                      </a:txBody>
                      <a:tcPr/>
                    </a:tc>
                    <a:tc>
                      <a:txBody>
                        <a:bodyPr/>
                        <a:lstStyle/>
                        <a:p>
                          <a:pPr algn="ctr"/>
                          <a:r>
                            <a:rPr lang="en-US" sz="1100" dirty="0"/>
                            <a:t>0.04245799</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0.27952101</a:t>
                          </a:r>
                        </a:p>
                      </a:txBody>
                      <a:tcPr/>
                    </a:tc>
                    <a:extLst>
                      <a:ext uri="{0D108BD9-81ED-4DB2-BD59-A6C34878D82A}">
                        <a16:rowId xmlns:a16="http://schemas.microsoft.com/office/drawing/2014/main" val="475574042"/>
                      </a:ext>
                    </a:extLst>
                  </a:tr>
                  <a:tr h="277771">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𝑓𝑒𝑚𝑎𝑙𝑒</m:t>
                                    </m:r>
                                    <m:r>
                                      <a:rPr lang="en-US" sz="1400" b="0" i="1" smtClean="0">
                                        <a:latin typeface="Cambria Math" panose="02040503050406030204" pitchFamily="18" charset="0"/>
                                      </a:rPr>
                                      <m:t>,   </m:t>
                                    </m:r>
                                    <m:r>
                                      <a:rPr lang="en-US" sz="1400" b="0" i="1" smtClean="0">
                                        <a:latin typeface="Cambria Math" panose="02040503050406030204" pitchFamily="18" charset="0"/>
                                      </a:rPr>
                                      <m:t>𝑎𝑔𝑒</m:t>
                                    </m:r>
                                    <m:r>
                                      <a:rPr lang="en-US" sz="1400" b="0" i="1" smtClean="0">
                                        <a:latin typeface="Cambria Math" panose="02040503050406030204" pitchFamily="18" charset="0"/>
                                      </a:rPr>
                                      <m:t>28</m:t>
                                    </m:r>
                                  </m:sub>
                                </m:sSub>
                              </m:oMath>
                            </m:oMathPara>
                          </a14:m>
                          <a:endParaRPr lang="en-US" sz="1400" dirty="0"/>
                        </a:p>
                      </a:txBody>
                      <a:tcPr/>
                    </a:tc>
                    <a:tc>
                      <a:txBody>
                        <a:bodyPr/>
                        <a:lstStyle/>
                        <a:p>
                          <a:pPr algn="ctr"/>
                          <a:r>
                            <a:rPr lang="en-US" sz="1100" dirty="0"/>
                            <a:t>0.102437636</a:t>
                          </a:r>
                        </a:p>
                      </a:txBody>
                      <a:tcPr/>
                    </a:tc>
                    <a:tc>
                      <a:txBody>
                        <a:bodyPr/>
                        <a:lstStyle/>
                        <a:p>
                          <a:pPr algn="ctr"/>
                          <a:r>
                            <a:rPr lang="en-US" sz="1100" dirty="0"/>
                            <a:t>-0.03175459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0.22406991</a:t>
                          </a:r>
                        </a:p>
                      </a:txBody>
                      <a:tcPr/>
                    </a:tc>
                    <a:extLst>
                      <a:ext uri="{0D108BD9-81ED-4DB2-BD59-A6C34878D82A}">
                        <a16:rowId xmlns:a16="http://schemas.microsoft.com/office/drawing/2014/main" val="1214694257"/>
                      </a:ext>
                    </a:extLst>
                  </a:tr>
                  <a:tr h="277771">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𝑓𝑒𝑚𝑎𝑙𝑒</m:t>
                                    </m:r>
                                    <m:r>
                                      <a:rPr lang="en-US" sz="1400" b="0" i="1" smtClean="0">
                                        <a:highlight>
                                          <a:srgbClr val="FFFF00"/>
                                        </a:highlight>
                                        <a:latin typeface="Cambria Math" panose="02040503050406030204" pitchFamily="18" charset="0"/>
                                      </a:rPr>
                                      <m:t>,   </m:t>
                                    </m:r>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42</m:t>
                                    </m:r>
                                  </m:sub>
                                </m:sSub>
                              </m:oMath>
                            </m:oMathPara>
                          </a14:m>
                          <a:endParaRPr lang="en-US" sz="1400" dirty="0">
                            <a:highlight>
                              <a:srgbClr val="FFFF00"/>
                            </a:highlight>
                          </a:endParaRPr>
                        </a:p>
                      </a:txBody>
                      <a:tcPr/>
                    </a:tc>
                    <a:tc>
                      <a:txBody>
                        <a:bodyPr/>
                        <a:lstStyle/>
                        <a:p>
                          <a:pPr algn="ctr"/>
                          <a:r>
                            <a:rPr lang="en-US" sz="1100" dirty="0"/>
                            <a:t>0.323882558</a:t>
                          </a:r>
                        </a:p>
                      </a:txBody>
                      <a:tcPr/>
                    </a:tc>
                    <a:tc>
                      <a:txBody>
                        <a:bodyPr/>
                        <a:lstStyle/>
                        <a:p>
                          <a:pPr algn="ctr"/>
                          <a:r>
                            <a:rPr lang="en-US" sz="1100" dirty="0"/>
                            <a:t>0.20129599</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0.45769636</a:t>
                          </a:r>
                        </a:p>
                      </a:txBody>
                      <a:tcPr/>
                    </a:tc>
                    <a:extLst>
                      <a:ext uri="{0D108BD9-81ED-4DB2-BD59-A6C34878D82A}">
                        <a16:rowId xmlns:a16="http://schemas.microsoft.com/office/drawing/2014/main" val="361061188"/>
                      </a:ext>
                    </a:extLst>
                  </a:tr>
                  <a:tr h="293338">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highlight>
                                          <a:srgbClr val="FFFF00"/>
                                        </a:highlight>
                                        <a:latin typeface="Cambria Math" panose="02040503050406030204" pitchFamily="18" charset="0"/>
                                      </a:rPr>
                                    </m:ctrlPr>
                                  </m:sSubPr>
                                  <m:e>
                                    <m:r>
                                      <a:rPr lang="en-US" sz="1400" b="0" i="1" smtClean="0">
                                        <a:highlight>
                                          <a:srgbClr val="FFFF00"/>
                                        </a:highlight>
                                        <a:latin typeface="Cambria Math" panose="02040503050406030204" pitchFamily="18" charset="0"/>
                                      </a:rPr>
                                      <m:t>𝐼</m:t>
                                    </m:r>
                                  </m:e>
                                  <m:sub>
                                    <m:r>
                                      <a:rPr lang="en-US" sz="1400" b="0" i="1" smtClean="0">
                                        <a:highlight>
                                          <a:srgbClr val="FFFF00"/>
                                        </a:highlight>
                                        <a:latin typeface="Cambria Math" panose="02040503050406030204" pitchFamily="18" charset="0"/>
                                      </a:rPr>
                                      <m:t>𝑓𝑒𝑚𝑎𝑙𝑒</m:t>
                                    </m:r>
                                    <m:r>
                                      <a:rPr lang="en-US" sz="1400" b="0" i="1" smtClean="0">
                                        <a:highlight>
                                          <a:srgbClr val="FFFF00"/>
                                        </a:highlight>
                                        <a:latin typeface="Cambria Math" panose="02040503050406030204" pitchFamily="18" charset="0"/>
                                      </a:rPr>
                                      <m:t>,   </m:t>
                                    </m:r>
                                    <m:r>
                                      <a:rPr lang="en-US" sz="1400" b="0" i="1" smtClean="0">
                                        <a:highlight>
                                          <a:srgbClr val="FFFF00"/>
                                        </a:highlight>
                                        <a:latin typeface="Cambria Math" panose="02040503050406030204" pitchFamily="18" charset="0"/>
                                      </a:rPr>
                                      <m:t>𝑎𝑔𝑒</m:t>
                                    </m:r>
                                    <m:r>
                                      <a:rPr lang="en-US" sz="1400" b="0" i="1" smtClean="0">
                                        <a:highlight>
                                          <a:srgbClr val="FFFF00"/>
                                        </a:highlight>
                                        <a:latin typeface="Cambria Math" panose="02040503050406030204" pitchFamily="18" charset="0"/>
                                      </a:rPr>
                                      <m:t>56</m:t>
                                    </m:r>
                                  </m:sub>
                                </m:sSub>
                              </m:oMath>
                            </m:oMathPara>
                          </a14:m>
                          <a:endParaRPr lang="en-US" sz="1400" dirty="0">
                            <a:highlight>
                              <a:srgbClr val="FFFF00"/>
                            </a:highlight>
                          </a:endParaRPr>
                        </a:p>
                      </a:txBody>
                      <a:tcPr/>
                    </a:tc>
                    <a:tc>
                      <a:txBody>
                        <a:bodyPr/>
                        <a:lstStyle/>
                        <a:p>
                          <a:pPr algn="ctr"/>
                          <a:r>
                            <a:rPr lang="en-US" sz="1100" dirty="0"/>
                            <a:t>0.151750913</a:t>
                          </a:r>
                        </a:p>
                      </a:txBody>
                      <a:tcPr/>
                    </a:tc>
                    <a:tc>
                      <a:txBody>
                        <a:bodyPr/>
                        <a:lstStyle/>
                        <a:p>
                          <a:pPr algn="ctr"/>
                          <a:r>
                            <a:rPr lang="en-US" sz="1100" dirty="0"/>
                            <a:t>0.02229180</a:t>
                          </a:r>
                        </a:p>
                      </a:txBody>
                      <a:tcPr/>
                    </a:tc>
                    <a:tc>
                      <a:txBody>
                        <a:bodyPr/>
                        <a:lstStyle/>
                        <a:p>
                          <a:pPr algn="ctr"/>
                          <a:r>
                            <a:rPr lang="en-US" sz="1100" dirty="0"/>
                            <a:t>0.26447802</a:t>
                          </a:r>
                        </a:p>
                      </a:txBody>
                      <a:tcPr/>
                    </a:tc>
                    <a:extLst>
                      <a:ext uri="{0D108BD9-81ED-4DB2-BD59-A6C34878D82A}">
                        <a16:rowId xmlns:a16="http://schemas.microsoft.com/office/drawing/2014/main" val="217762742"/>
                      </a:ext>
                    </a:extLst>
                  </a:tr>
                  <a:tr h="293338">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𝑖𝑛𝑓𝑒𝑐𝑡𝑒𝑑</m:t>
                                    </m:r>
                                    <m:r>
                                      <a:rPr lang="en-US" sz="1400" b="0" i="1" smtClean="0">
                                        <a:latin typeface="Cambria Math" panose="02040503050406030204" pitchFamily="18" charset="0"/>
                                      </a:rPr>
                                      <m:t>,   </m:t>
                                    </m:r>
                                    <m:r>
                                      <a:rPr lang="en-US" sz="1400" b="0" i="1" smtClean="0">
                                        <a:latin typeface="Cambria Math" panose="02040503050406030204" pitchFamily="18" charset="0"/>
                                      </a:rPr>
                                      <m:t>𝑓𝑒𝑚𝑎𝑙𝑒</m:t>
                                    </m:r>
                                    <m:r>
                                      <a:rPr lang="en-US" sz="1400" b="0" i="1" smtClean="0">
                                        <a:latin typeface="Cambria Math" panose="02040503050406030204" pitchFamily="18" charset="0"/>
                                      </a:rPr>
                                      <m:t>,   </m:t>
                                    </m:r>
                                    <m:r>
                                      <a:rPr lang="en-US" sz="1400" b="0" i="1" smtClean="0">
                                        <a:latin typeface="Cambria Math" panose="02040503050406030204" pitchFamily="18" charset="0"/>
                                      </a:rPr>
                                      <m:t>𝑎𝑔𝑒</m:t>
                                    </m:r>
                                    <m:r>
                                      <a:rPr lang="en-US" sz="1400" b="0" i="1" smtClean="0">
                                        <a:latin typeface="Cambria Math" panose="02040503050406030204" pitchFamily="18" charset="0"/>
                                      </a:rPr>
                                      <m:t>14</m:t>
                                    </m:r>
                                  </m:sub>
                                </m:sSub>
                              </m:oMath>
                            </m:oMathPara>
                          </a14:m>
                          <a:endParaRPr lang="en-US" sz="1400" dirty="0"/>
                        </a:p>
                      </a:txBody>
                      <a:tcPr/>
                    </a:tc>
                    <a:tc>
                      <a:txBody>
                        <a:bodyPr/>
                        <a:lstStyle/>
                        <a:p>
                          <a:pPr algn="ctr"/>
                          <a:r>
                            <a:rPr lang="en-US" sz="1100" dirty="0"/>
                            <a:t>0.061911365</a:t>
                          </a:r>
                        </a:p>
                      </a:txBody>
                      <a:tcPr/>
                    </a:tc>
                    <a:tc>
                      <a:txBody>
                        <a:bodyPr/>
                        <a:lstStyle/>
                        <a:p>
                          <a:pPr algn="ctr"/>
                          <a:r>
                            <a:rPr lang="en-US" sz="1100" dirty="0"/>
                            <a:t>-0.10472906 </a:t>
                          </a:r>
                        </a:p>
                      </a:txBody>
                      <a:tcPr/>
                    </a:tc>
                    <a:tc>
                      <a:txBody>
                        <a:bodyPr/>
                        <a:lstStyle/>
                        <a:p>
                          <a:pPr algn="ctr"/>
                          <a:r>
                            <a:rPr lang="en-US" sz="1100" dirty="0"/>
                            <a:t>0.22310504</a:t>
                          </a:r>
                        </a:p>
                      </a:txBody>
                      <a:tcPr/>
                    </a:tc>
                    <a:extLst>
                      <a:ext uri="{0D108BD9-81ED-4DB2-BD59-A6C34878D82A}">
                        <a16:rowId xmlns:a16="http://schemas.microsoft.com/office/drawing/2014/main" val="1596554119"/>
                      </a:ext>
                    </a:extLst>
                  </a:tr>
                  <a:tr h="293338">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𝑖𝑛𝑓𝑒𝑐𝑡𝑒𝑑</m:t>
                                    </m:r>
                                    <m:r>
                                      <a:rPr lang="en-US" sz="1400" b="0" i="1" smtClean="0">
                                        <a:latin typeface="Cambria Math" panose="02040503050406030204" pitchFamily="18" charset="0"/>
                                      </a:rPr>
                                      <m:t>,   </m:t>
                                    </m:r>
                                    <m:r>
                                      <a:rPr lang="en-US" sz="1400" b="0" i="1" smtClean="0">
                                        <a:latin typeface="Cambria Math" panose="02040503050406030204" pitchFamily="18" charset="0"/>
                                      </a:rPr>
                                      <m:t>𝑓𝑒𝑚𝑎𝑙𝑒</m:t>
                                    </m:r>
                                    <m:r>
                                      <a:rPr lang="en-US" sz="1400" b="0" i="1" smtClean="0">
                                        <a:latin typeface="Cambria Math" panose="02040503050406030204" pitchFamily="18" charset="0"/>
                                      </a:rPr>
                                      <m:t>,   </m:t>
                                    </m:r>
                                    <m:r>
                                      <a:rPr lang="en-US" sz="1400" b="0" i="1" smtClean="0">
                                        <a:latin typeface="Cambria Math" panose="02040503050406030204" pitchFamily="18" charset="0"/>
                                      </a:rPr>
                                      <m:t>𝑎𝑔𝑒</m:t>
                                    </m:r>
                                    <m:r>
                                      <a:rPr lang="en-US" sz="1400" b="0" i="1" smtClean="0">
                                        <a:latin typeface="Cambria Math" panose="02040503050406030204" pitchFamily="18" charset="0"/>
                                      </a:rPr>
                                      <m:t>28</m:t>
                                    </m:r>
                                  </m:sub>
                                </m:sSub>
                              </m:oMath>
                            </m:oMathPara>
                          </a14:m>
                          <a:endParaRPr lang="en-US" sz="1400" dirty="0"/>
                        </a:p>
                      </a:txBody>
                      <a:tcPr/>
                    </a:tc>
                    <a:tc>
                      <a:txBody>
                        <a:bodyPr/>
                        <a:lstStyle/>
                        <a:p>
                          <a:pPr algn="ctr"/>
                          <a:r>
                            <a:rPr lang="en-US" sz="1100" dirty="0"/>
                            <a:t>-0.001167810 </a:t>
                          </a:r>
                        </a:p>
                      </a:txBody>
                      <a:tcPr/>
                    </a:tc>
                    <a:tc>
                      <a:txBody>
                        <a:bodyPr/>
                        <a:lstStyle/>
                        <a:p>
                          <a:pPr algn="ctr"/>
                          <a:r>
                            <a:rPr lang="en-US" sz="1100" dirty="0"/>
                            <a:t>-0.20497861</a:t>
                          </a:r>
                        </a:p>
                      </a:txBody>
                      <a:tcPr/>
                    </a:tc>
                    <a:tc>
                      <a:txBody>
                        <a:bodyPr/>
                        <a:lstStyle/>
                        <a:p>
                          <a:pPr algn="ctr"/>
                          <a:r>
                            <a:rPr lang="en-US" sz="1100" dirty="0"/>
                            <a:t>0.17723207</a:t>
                          </a:r>
                        </a:p>
                      </a:txBody>
                      <a:tcPr/>
                    </a:tc>
                    <a:extLst>
                      <a:ext uri="{0D108BD9-81ED-4DB2-BD59-A6C34878D82A}">
                        <a16:rowId xmlns:a16="http://schemas.microsoft.com/office/drawing/2014/main" val="334213384"/>
                      </a:ext>
                    </a:extLst>
                  </a:tr>
                  <a:tr h="293338">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𝑖𝑛𝑓𝑒𝑐𝑡𝑒𝑑</m:t>
                                    </m:r>
                                    <m:r>
                                      <a:rPr lang="en-US" sz="1400" b="0" i="1" smtClean="0">
                                        <a:latin typeface="Cambria Math" panose="02040503050406030204" pitchFamily="18" charset="0"/>
                                      </a:rPr>
                                      <m:t>,   </m:t>
                                    </m:r>
                                    <m:r>
                                      <a:rPr lang="en-US" sz="1400" b="0" i="1" smtClean="0">
                                        <a:latin typeface="Cambria Math" panose="02040503050406030204" pitchFamily="18" charset="0"/>
                                      </a:rPr>
                                      <m:t>𝑓𝑒𝑚𝑎𝑙𝑒</m:t>
                                    </m:r>
                                    <m:r>
                                      <a:rPr lang="en-US" sz="1400" b="0" i="1" smtClean="0">
                                        <a:latin typeface="Cambria Math" panose="02040503050406030204" pitchFamily="18" charset="0"/>
                                      </a:rPr>
                                      <m:t>,   </m:t>
                                    </m:r>
                                    <m:r>
                                      <a:rPr lang="en-US" sz="1400" b="0" i="1" smtClean="0">
                                        <a:latin typeface="Cambria Math" panose="02040503050406030204" pitchFamily="18" charset="0"/>
                                      </a:rPr>
                                      <m:t>𝑎𝑔𝑒</m:t>
                                    </m:r>
                                    <m:r>
                                      <a:rPr lang="en-US" sz="1400" b="0" i="1" smtClean="0">
                                        <a:latin typeface="Cambria Math" panose="02040503050406030204" pitchFamily="18" charset="0"/>
                                      </a:rPr>
                                      <m:t>42</m:t>
                                    </m:r>
                                  </m:sub>
                                </m:sSub>
                              </m:oMath>
                            </m:oMathPara>
                          </a14:m>
                          <a:endParaRPr lang="en-US" sz="1400" dirty="0"/>
                        </a:p>
                      </a:txBody>
                      <a:tcPr/>
                    </a:tc>
                    <a:tc>
                      <a:txBody>
                        <a:bodyPr/>
                        <a:lstStyle/>
                        <a:p>
                          <a:pPr algn="ctr"/>
                          <a:r>
                            <a:rPr lang="en-US" sz="1100" dirty="0"/>
                            <a:t>-0.187333667 </a:t>
                          </a:r>
                        </a:p>
                      </a:txBody>
                      <a:tcPr/>
                    </a:tc>
                    <a:tc>
                      <a:txBody>
                        <a:bodyPr/>
                        <a:lstStyle/>
                        <a:p>
                          <a:pPr algn="ctr"/>
                          <a:r>
                            <a:rPr lang="en-US" sz="1100" dirty="0"/>
                            <a:t> -0.36071454 </a:t>
                          </a:r>
                        </a:p>
                      </a:txBody>
                      <a:tcPr/>
                    </a:tc>
                    <a:tc>
                      <a:txBody>
                        <a:bodyPr/>
                        <a:lstStyle/>
                        <a:p>
                          <a:pPr algn="ctr"/>
                          <a:r>
                            <a:rPr lang="en-US" sz="1100" dirty="0"/>
                            <a:t>-0.02998558</a:t>
                          </a:r>
                        </a:p>
                      </a:txBody>
                      <a:tcPr/>
                    </a:tc>
                    <a:extLst>
                      <a:ext uri="{0D108BD9-81ED-4DB2-BD59-A6C34878D82A}">
                        <a16:rowId xmlns:a16="http://schemas.microsoft.com/office/drawing/2014/main" val="2742029508"/>
                      </a:ext>
                    </a:extLst>
                  </a:tr>
                  <a:tr h="293569">
                    <a:tc>
                      <a:txBody>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𝑖𝑛𝑓𝑒𝑐𝑡𝑒𝑑</m:t>
                                    </m:r>
                                    <m:r>
                                      <a:rPr lang="en-US" sz="1400" b="0" i="1" smtClean="0">
                                        <a:latin typeface="Cambria Math" panose="02040503050406030204" pitchFamily="18" charset="0"/>
                                      </a:rPr>
                                      <m:t>,   </m:t>
                                    </m:r>
                                    <m:r>
                                      <a:rPr lang="en-US" sz="1400" b="0" i="1" smtClean="0">
                                        <a:latin typeface="Cambria Math" panose="02040503050406030204" pitchFamily="18" charset="0"/>
                                      </a:rPr>
                                      <m:t>𝑓𝑒𝑚𝑎𝑙𝑒</m:t>
                                    </m:r>
                                    <m:r>
                                      <a:rPr lang="en-US" sz="1400" b="0" i="1" smtClean="0">
                                        <a:latin typeface="Cambria Math" panose="02040503050406030204" pitchFamily="18" charset="0"/>
                                      </a:rPr>
                                      <m:t>,   </m:t>
                                    </m:r>
                                    <m:r>
                                      <a:rPr lang="en-US" sz="1400" b="0" i="1" smtClean="0">
                                        <a:latin typeface="Cambria Math" panose="02040503050406030204" pitchFamily="18" charset="0"/>
                                      </a:rPr>
                                      <m:t>𝑎𝑔𝑒</m:t>
                                    </m:r>
                                    <m:r>
                                      <a:rPr lang="en-US" sz="1400" b="0" i="1" smtClean="0">
                                        <a:latin typeface="Cambria Math" panose="02040503050406030204" pitchFamily="18" charset="0"/>
                                      </a:rPr>
                                      <m:t>56</m:t>
                                    </m:r>
                                  </m:sub>
                                </m:sSub>
                              </m:oMath>
                            </m:oMathPara>
                          </a14:m>
                          <a:endParaRPr lang="en-US" sz="1400" dirty="0"/>
                        </a:p>
                      </a:txBody>
                      <a:tcPr/>
                    </a:tc>
                    <a:tc>
                      <a:txBody>
                        <a:bodyPr/>
                        <a:lstStyle/>
                        <a:p>
                          <a:pPr algn="ctr"/>
                          <a:r>
                            <a:rPr lang="en-US" sz="1100" dirty="0"/>
                            <a:t>0.033549486 </a:t>
                          </a:r>
                        </a:p>
                      </a:txBody>
                      <a:tcPr/>
                    </a:tc>
                    <a:tc>
                      <a:txBody>
                        <a:bodyPr/>
                        <a:lstStyle/>
                        <a:p>
                          <a:pPr algn="ctr"/>
                          <a:r>
                            <a:rPr lang="en-US" sz="1100" dirty="0"/>
                            <a:t>-0.12001114 </a:t>
                          </a:r>
                        </a:p>
                      </a:txBody>
                      <a:tcPr/>
                    </a:tc>
                    <a:tc>
                      <a:txBody>
                        <a:bodyPr/>
                        <a:lstStyle/>
                        <a:p>
                          <a:pPr algn="ctr"/>
                          <a:r>
                            <a:rPr lang="en-US" sz="1100" dirty="0"/>
                            <a:t>0.21144056</a:t>
                          </a:r>
                        </a:p>
                      </a:txBody>
                      <a:tcPr/>
                    </a:tc>
                    <a:extLst>
                      <a:ext uri="{0D108BD9-81ED-4DB2-BD59-A6C34878D82A}">
                        <a16:rowId xmlns:a16="http://schemas.microsoft.com/office/drawing/2014/main" val="2949884794"/>
                      </a:ext>
                    </a:extLst>
                  </a:tr>
                </a:tbl>
              </a:graphicData>
            </a:graphic>
          </p:graphicFrame>
        </mc:Choice>
        <mc:Fallback xmlns="">
          <p:graphicFrame>
            <p:nvGraphicFramePr>
              <p:cNvPr id="10" name="Table 9">
                <a:extLst>
                  <a:ext uri="{FF2B5EF4-FFF2-40B4-BE49-F238E27FC236}">
                    <a16:creationId xmlns:a16="http://schemas.microsoft.com/office/drawing/2014/main" id="{C96234EF-3806-2E4D-8BFF-33A7B42F342E}"/>
                  </a:ext>
                </a:extLst>
              </p:cNvPr>
              <p:cNvGraphicFramePr>
                <a:graphicFrameLocks noGrp="1"/>
              </p:cNvGraphicFramePr>
              <p:nvPr>
                <p:extLst>
                  <p:ext uri="{D42A27DB-BD31-4B8C-83A1-F6EECF244321}">
                    <p14:modId xmlns:p14="http://schemas.microsoft.com/office/powerpoint/2010/main" val="3124125770"/>
                  </p:ext>
                </p:extLst>
              </p:nvPr>
            </p:nvGraphicFramePr>
            <p:xfrm>
              <a:off x="5903344" y="1511426"/>
              <a:ext cx="5456319" cy="2881888"/>
            </p:xfrm>
            <a:graphic>
              <a:graphicData uri="http://schemas.openxmlformats.org/drawingml/2006/table">
                <a:tbl>
                  <a:tblPr firstRow="1" bandRow="1">
                    <a:tableStyleId>{5940675A-B579-460E-94D1-54222C63F5DA}</a:tableStyleId>
                  </a:tblPr>
                  <a:tblGrid>
                    <a:gridCol w="1860276">
                      <a:extLst>
                        <a:ext uri="{9D8B030D-6E8A-4147-A177-3AD203B41FA5}">
                          <a16:colId xmlns:a16="http://schemas.microsoft.com/office/drawing/2014/main" val="3984456785"/>
                        </a:ext>
                      </a:extLst>
                    </a:gridCol>
                    <a:gridCol w="1064109">
                      <a:extLst>
                        <a:ext uri="{9D8B030D-6E8A-4147-A177-3AD203B41FA5}">
                          <a16:colId xmlns:a16="http://schemas.microsoft.com/office/drawing/2014/main" val="1692087532"/>
                        </a:ext>
                      </a:extLst>
                    </a:gridCol>
                    <a:gridCol w="1253307">
                      <a:extLst>
                        <a:ext uri="{9D8B030D-6E8A-4147-A177-3AD203B41FA5}">
                          <a16:colId xmlns:a16="http://schemas.microsoft.com/office/drawing/2014/main" val="3024352395"/>
                        </a:ext>
                      </a:extLst>
                    </a:gridCol>
                    <a:gridCol w="1278627">
                      <a:extLst>
                        <a:ext uri="{9D8B030D-6E8A-4147-A177-3AD203B41FA5}">
                          <a16:colId xmlns:a16="http://schemas.microsoft.com/office/drawing/2014/main" val="3458913784"/>
                        </a:ext>
                      </a:extLst>
                    </a:gridCol>
                  </a:tblGrid>
                  <a:tr h="304800">
                    <a:tc>
                      <a:txBody>
                        <a:bodyPr/>
                        <a:lstStyle/>
                        <a:p>
                          <a:pPr algn="ctr"/>
                          <a:r>
                            <a:rPr lang="en-US" sz="1400" b="0" dirty="0"/>
                            <a:t>Coefficients</a:t>
                          </a:r>
                        </a:p>
                      </a:txBody>
                      <a:tcPr/>
                    </a:tc>
                    <a:tc>
                      <a:txBody>
                        <a:bodyPr/>
                        <a:lstStyle/>
                        <a:p>
                          <a:pPr algn="ctr"/>
                          <a:r>
                            <a:rPr lang="en-US" sz="1400" b="0" dirty="0"/>
                            <a:t>Estimates</a:t>
                          </a:r>
                        </a:p>
                      </a:txBody>
                      <a:tcPr/>
                    </a:tc>
                    <a:tc>
                      <a:txBody>
                        <a:bodyPr/>
                        <a:lstStyle/>
                        <a:p>
                          <a:pPr algn="ctr"/>
                          <a:r>
                            <a:rPr lang="en-US" sz="1400" b="0" dirty="0"/>
                            <a:t>Lower bound  </a:t>
                          </a:r>
                        </a:p>
                      </a:txBody>
                      <a:tcPr/>
                    </a:tc>
                    <a:tc>
                      <a:txBody>
                        <a:bodyPr/>
                        <a:lstStyle/>
                        <a:p>
                          <a:pPr algn="ctr"/>
                          <a:r>
                            <a:rPr lang="en-US" sz="1400" b="0" dirty="0"/>
                            <a:t>Upper bound </a:t>
                          </a:r>
                        </a:p>
                      </a:txBody>
                      <a:tcPr/>
                    </a:tc>
                    <a:extLst>
                      <a:ext uri="{0D108BD9-81ED-4DB2-BD59-A6C34878D82A}">
                        <a16:rowId xmlns:a16="http://schemas.microsoft.com/office/drawing/2014/main" val="3984671418"/>
                      </a:ext>
                    </a:extLst>
                  </a:tr>
                  <a:tr h="322136">
                    <a:tc>
                      <a:txBody>
                        <a:bodyPr/>
                        <a:lstStyle/>
                        <a:p>
                          <a:endParaRPr lang="en-US"/>
                        </a:p>
                      </a:txBody>
                      <a:tcPr>
                        <a:blipFill>
                          <a:blip r:embed="rId3"/>
                          <a:stretch>
                            <a:fillRect t="-100000" r="-193197" b="-716000"/>
                          </a:stretch>
                        </a:blipFill>
                      </a:tcPr>
                    </a:tc>
                    <a:tc>
                      <a:txBody>
                        <a:bodyPr/>
                        <a:lstStyle/>
                        <a:p>
                          <a:pPr algn="ctr"/>
                          <a:r>
                            <a:rPr lang="en-US" sz="1100" dirty="0"/>
                            <a:t>0.159098896</a:t>
                          </a:r>
                        </a:p>
                      </a:txBody>
                      <a:tcPr/>
                    </a:tc>
                    <a:tc>
                      <a:txBody>
                        <a:bodyPr/>
                        <a:lstStyle/>
                        <a:p>
                          <a:pPr algn="ctr"/>
                          <a:r>
                            <a:rPr lang="en-US" sz="1100" dirty="0"/>
                            <a:t>0.04245799</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0.27952101</a:t>
                          </a:r>
                        </a:p>
                      </a:txBody>
                      <a:tcPr/>
                    </a:tc>
                    <a:extLst>
                      <a:ext uri="{0D108BD9-81ED-4DB2-BD59-A6C34878D82A}">
                        <a16:rowId xmlns:a16="http://schemas.microsoft.com/office/drawing/2014/main" val="475574042"/>
                      </a:ext>
                    </a:extLst>
                  </a:tr>
                  <a:tr h="322136">
                    <a:tc>
                      <a:txBody>
                        <a:bodyPr/>
                        <a:lstStyle/>
                        <a:p>
                          <a:endParaRPr lang="en-US"/>
                        </a:p>
                      </a:txBody>
                      <a:tcPr>
                        <a:blipFill>
                          <a:blip r:embed="rId3"/>
                          <a:stretch>
                            <a:fillRect t="-192308" r="-193197" b="-588462"/>
                          </a:stretch>
                        </a:blipFill>
                      </a:tcPr>
                    </a:tc>
                    <a:tc>
                      <a:txBody>
                        <a:bodyPr/>
                        <a:lstStyle/>
                        <a:p>
                          <a:pPr algn="ctr"/>
                          <a:r>
                            <a:rPr lang="en-US" sz="1100" dirty="0"/>
                            <a:t>0.102437636</a:t>
                          </a:r>
                        </a:p>
                      </a:txBody>
                      <a:tcPr/>
                    </a:tc>
                    <a:tc>
                      <a:txBody>
                        <a:bodyPr/>
                        <a:lstStyle/>
                        <a:p>
                          <a:pPr algn="ctr"/>
                          <a:r>
                            <a:rPr lang="en-US" sz="1100" dirty="0"/>
                            <a:t>-0.03175459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0.22406991</a:t>
                          </a:r>
                        </a:p>
                      </a:txBody>
                      <a:tcPr/>
                    </a:tc>
                    <a:extLst>
                      <a:ext uri="{0D108BD9-81ED-4DB2-BD59-A6C34878D82A}">
                        <a16:rowId xmlns:a16="http://schemas.microsoft.com/office/drawing/2014/main" val="1214694257"/>
                      </a:ext>
                    </a:extLst>
                  </a:tr>
                  <a:tr h="322136">
                    <a:tc>
                      <a:txBody>
                        <a:bodyPr/>
                        <a:lstStyle/>
                        <a:p>
                          <a:endParaRPr lang="en-US"/>
                        </a:p>
                      </a:txBody>
                      <a:tcPr>
                        <a:blipFill>
                          <a:blip r:embed="rId3"/>
                          <a:stretch>
                            <a:fillRect t="-304000" r="-193197" b="-512000"/>
                          </a:stretch>
                        </a:blipFill>
                      </a:tcPr>
                    </a:tc>
                    <a:tc>
                      <a:txBody>
                        <a:bodyPr/>
                        <a:lstStyle/>
                        <a:p>
                          <a:pPr algn="ctr"/>
                          <a:r>
                            <a:rPr lang="en-US" sz="1100" dirty="0"/>
                            <a:t>0.323882558</a:t>
                          </a:r>
                        </a:p>
                      </a:txBody>
                      <a:tcPr/>
                    </a:tc>
                    <a:tc>
                      <a:txBody>
                        <a:bodyPr/>
                        <a:lstStyle/>
                        <a:p>
                          <a:pPr algn="ctr"/>
                          <a:r>
                            <a:rPr lang="en-US" sz="1100" dirty="0"/>
                            <a:t>0.20129599</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t>0.45769636</a:t>
                          </a:r>
                        </a:p>
                      </a:txBody>
                      <a:tcPr/>
                    </a:tc>
                    <a:extLst>
                      <a:ext uri="{0D108BD9-81ED-4DB2-BD59-A6C34878D82A}">
                        <a16:rowId xmlns:a16="http://schemas.microsoft.com/office/drawing/2014/main" val="361061188"/>
                      </a:ext>
                    </a:extLst>
                  </a:tr>
                  <a:tr h="322136">
                    <a:tc>
                      <a:txBody>
                        <a:bodyPr/>
                        <a:lstStyle/>
                        <a:p>
                          <a:endParaRPr lang="en-US"/>
                        </a:p>
                      </a:txBody>
                      <a:tcPr>
                        <a:blipFill>
                          <a:blip r:embed="rId3"/>
                          <a:stretch>
                            <a:fillRect t="-388462" r="-193197" b="-392308"/>
                          </a:stretch>
                        </a:blipFill>
                      </a:tcPr>
                    </a:tc>
                    <a:tc>
                      <a:txBody>
                        <a:bodyPr/>
                        <a:lstStyle/>
                        <a:p>
                          <a:pPr algn="ctr"/>
                          <a:r>
                            <a:rPr lang="en-US" sz="1100" dirty="0"/>
                            <a:t>0.151750913</a:t>
                          </a:r>
                        </a:p>
                      </a:txBody>
                      <a:tcPr/>
                    </a:tc>
                    <a:tc>
                      <a:txBody>
                        <a:bodyPr/>
                        <a:lstStyle/>
                        <a:p>
                          <a:pPr algn="ctr"/>
                          <a:r>
                            <a:rPr lang="en-US" sz="1100" dirty="0"/>
                            <a:t>0.02229180</a:t>
                          </a:r>
                        </a:p>
                      </a:txBody>
                      <a:tcPr/>
                    </a:tc>
                    <a:tc>
                      <a:txBody>
                        <a:bodyPr/>
                        <a:lstStyle/>
                        <a:p>
                          <a:pPr algn="ctr"/>
                          <a:r>
                            <a:rPr lang="en-US" sz="1100" dirty="0"/>
                            <a:t>0.26447802</a:t>
                          </a:r>
                        </a:p>
                      </a:txBody>
                      <a:tcPr/>
                    </a:tc>
                    <a:extLst>
                      <a:ext uri="{0D108BD9-81ED-4DB2-BD59-A6C34878D82A}">
                        <a16:rowId xmlns:a16="http://schemas.microsoft.com/office/drawing/2014/main" val="217762742"/>
                      </a:ext>
                    </a:extLst>
                  </a:tr>
                  <a:tr h="322136">
                    <a:tc>
                      <a:txBody>
                        <a:bodyPr/>
                        <a:lstStyle/>
                        <a:p>
                          <a:endParaRPr lang="en-US"/>
                        </a:p>
                      </a:txBody>
                      <a:tcPr>
                        <a:blipFill>
                          <a:blip r:embed="rId3"/>
                          <a:stretch>
                            <a:fillRect t="-508000" r="-193197" b="-308000"/>
                          </a:stretch>
                        </a:blipFill>
                      </a:tcPr>
                    </a:tc>
                    <a:tc>
                      <a:txBody>
                        <a:bodyPr/>
                        <a:lstStyle/>
                        <a:p>
                          <a:pPr algn="ctr"/>
                          <a:r>
                            <a:rPr lang="en-US" sz="1100" dirty="0"/>
                            <a:t>0.061911365</a:t>
                          </a:r>
                        </a:p>
                      </a:txBody>
                      <a:tcPr/>
                    </a:tc>
                    <a:tc>
                      <a:txBody>
                        <a:bodyPr/>
                        <a:lstStyle/>
                        <a:p>
                          <a:pPr algn="ctr"/>
                          <a:r>
                            <a:rPr lang="en-US" sz="1100" dirty="0"/>
                            <a:t>-0.10472906 </a:t>
                          </a:r>
                        </a:p>
                      </a:txBody>
                      <a:tcPr/>
                    </a:tc>
                    <a:tc>
                      <a:txBody>
                        <a:bodyPr/>
                        <a:lstStyle/>
                        <a:p>
                          <a:pPr algn="ctr"/>
                          <a:r>
                            <a:rPr lang="en-US" sz="1100" dirty="0"/>
                            <a:t>0.22310504</a:t>
                          </a:r>
                        </a:p>
                      </a:txBody>
                      <a:tcPr/>
                    </a:tc>
                    <a:extLst>
                      <a:ext uri="{0D108BD9-81ED-4DB2-BD59-A6C34878D82A}">
                        <a16:rowId xmlns:a16="http://schemas.microsoft.com/office/drawing/2014/main" val="1596554119"/>
                      </a:ext>
                    </a:extLst>
                  </a:tr>
                  <a:tr h="322136">
                    <a:tc>
                      <a:txBody>
                        <a:bodyPr/>
                        <a:lstStyle/>
                        <a:p>
                          <a:endParaRPr lang="en-US"/>
                        </a:p>
                      </a:txBody>
                      <a:tcPr>
                        <a:blipFill>
                          <a:blip r:embed="rId3"/>
                          <a:stretch>
                            <a:fillRect t="-608000" r="-193197" b="-208000"/>
                          </a:stretch>
                        </a:blipFill>
                      </a:tcPr>
                    </a:tc>
                    <a:tc>
                      <a:txBody>
                        <a:bodyPr/>
                        <a:lstStyle/>
                        <a:p>
                          <a:pPr algn="ctr"/>
                          <a:r>
                            <a:rPr lang="en-US" sz="1100" dirty="0"/>
                            <a:t>-0.001167810 </a:t>
                          </a:r>
                        </a:p>
                      </a:txBody>
                      <a:tcPr/>
                    </a:tc>
                    <a:tc>
                      <a:txBody>
                        <a:bodyPr/>
                        <a:lstStyle/>
                        <a:p>
                          <a:pPr algn="ctr"/>
                          <a:r>
                            <a:rPr lang="en-US" sz="1100" dirty="0"/>
                            <a:t>-0.20497861</a:t>
                          </a:r>
                        </a:p>
                      </a:txBody>
                      <a:tcPr/>
                    </a:tc>
                    <a:tc>
                      <a:txBody>
                        <a:bodyPr/>
                        <a:lstStyle/>
                        <a:p>
                          <a:pPr algn="ctr"/>
                          <a:r>
                            <a:rPr lang="en-US" sz="1100" dirty="0"/>
                            <a:t>0.17723207</a:t>
                          </a:r>
                        </a:p>
                      </a:txBody>
                      <a:tcPr/>
                    </a:tc>
                    <a:extLst>
                      <a:ext uri="{0D108BD9-81ED-4DB2-BD59-A6C34878D82A}">
                        <a16:rowId xmlns:a16="http://schemas.microsoft.com/office/drawing/2014/main" val="334213384"/>
                      </a:ext>
                    </a:extLst>
                  </a:tr>
                  <a:tr h="322136">
                    <a:tc>
                      <a:txBody>
                        <a:bodyPr/>
                        <a:lstStyle/>
                        <a:p>
                          <a:endParaRPr lang="en-US"/>
                        </a:p>
                      </a:txBody>
                      <a:tcPr>
                        <a:blipFill>
                          <a:blip r:embed="rId3"/>
                          <a:stretch>
                            <a:fillRect t="-680769" r="-193197" b="-100000"/>
                          </a:stretch>
                        </a:blipFill>
                      </a:tcPr>
                    </a:tc>
                    <a:tc>
                      <a:txBody>
                        <a:bodyPr/>
                        <a:lstStyle/>
                        <a:p>
                          <a:pPr algn="ctr"/>
                          <a:r>
                            <a:rPr lang="en-US" sz="1100" dirty="0"/>
                            <a:t>-0.187333667 </a:t>
                          </a:r>
                        </a:p>
                      </a:txBody>
                      <a:tcPr/>
                    </a:tc>
                    <a:tc>
                      <a:txBody>
                        <a:bodyPr/>
                        <a:lstStyle/>
                        <a:p>
                          <a:pPr algn="ctr"/>
                          <a:r>
                            <a:rPr lang="en-US" sz="1100" dirty="0"/>
                            <a:t> -0.36071454 </a:t>
                          </a:r>
                        </a:p>
                      </a:txBody>
                      <a:tcPr/>
                    </a:tc>
                    <a:tc>
                      <a:txBody>
                        <a:bodyPr/>
                        <a:lstStyle/>
                        <a:p>
                          <a:pPr algn="ctr"/>
                          <a:r>
                            <a:rPr lang="en-US" sz="1100" dirty="0"/>
                            <a:t>-0.02998558</a:t>
                          </a:r>
                        </a:p>
                      </a:txBody>
                      <a:tcPr/>
                    </a:tc>
                    <a:extLst>
                      <a:ext uri="{0D108BD9-81ED-4DB2-BD59-A6C34878D82A}">
                        <a16:rowId xmlns:a16="http://schemas.microsoft.com/office/drawing/2014/main" val="2742029508"/>
                      </a:ext>
                    </a:extLst>
                  </a:tr>
                  <a:tr h="322136">
                    <a:tc>
                      <a:txBody>
                        <a:bodyPr/>
                        <a:lstStyle/>
                        <a:p>
                          <a:endParaRPr lang="en-US"/>
                        </a:p>
                      </a:txBody>
                      <a:tcPr>
                        <a:blipFill>
                          <a:blip r:embed="rId3"/>
                          <a:stretch>
                            <a:fillRect t="-812000" r="-193197" b="-4000"/>
                          </a:stretch>
                        </a:blipFill>
                      </a:tcPr>
                    </a:tc>
                    <a:tc>
                      <a:txBody>
                        <a:bodyPr/>
                        <a:lstStyle/>
                        <a:p>
                          <a:pPr algn="ctr"/>
                          <a:r>
                            <a:rPr lang="en-US" sz="1100" dirty="0"/>
                            <a:t>0.033549486 </a:t>
                          </a:r>
                        </a:p>
                      </a:txBody>
                      <a:tcPr/>
                    </a:tc>
                    <a:tc>
                      <a:txBody>
                        <a:bodyPr/>
                        <a:lstStyle/>
                        <a:p>
                          <a:pPr algn="ctr"/>
                          <a:r>
                            <a:rPr lang="en-US" sz="1100" dirty="0"/>
                            <a:t>-0.12001114 </a:t>
                          </a:r>
                        </a:p>
                      </a:txBody>
                      <a:tcPr/>
                    </a:tc>
                    <a:tc>
                      <a:txBody>
                        <a:bodyPr/>
                        <a:lstStyle/>
                        <a:p>
                          <a:pPr algn="ctr"/>
                          <a:r>
                            <a:rPr lang="en-US" sz="1100" dirty="0"/>
                            <a:t>0.21144056</a:t>
                          </a:r>
                        </a:p>
                      </a:txBody>
                      <a:tcPr/>
                    </a:tc>
                    <a:extLst>
                      <a:ext uri="{0D108BD9-81ED-4DB2-BD59-A6C34878D82A}">
                        <a16:rowId xmlns:a16="http://schemas.microsoft.com/office/drawing/2014/main" val="2949884794"/>
                      </a:ext>
                    </a:extLst>
                  </a:tr>
                </a:tbl>
              </a:graphicData>
            </a:graphic>
          </p:graphicFrame>
        </mc:Fallback>
      </mc:AlternateContent>
      <p:sp>
        <p:nvSpPr>
          <p:cNvPr id="6" name="Rectangle 5">
            <a:extLst>
              <a:ext uri="{FF2B5EF4-FFF2-40B4-BE49-F238E27FC236}">
                <a16:creationId xmlns:a16="http://schemas.microsoft.com/office/drawing/2014/main" id="{7C8637EF-6E04-704C-9702-589C1F0A713F}"/>
              </a:ext>
            </a:extLst>
          </p:cNvPr>
          <p:cNvSpPr/>
          <p:nvPr/>
        </p:nvSpPr>
        <p:spPr>
          <a:xfrm>
            <a:off x="2636187" y="902818"/>
            <a:ext cx="951222" cy="307777"/>
          </a:xfrm>
          <a:prstGeom prst="rect">
            <a:avLst/>
          </a:prstGeom>
        </p:spPr>
        <p:txBody>
          <a:bodyPr wrap="none">
            <a:spAutoFit/>
          </a:bodyPr>
          <a:lstStyle/>
          <a:p>
            <a:r>
              <a:rPr lang="en-US" sz="1400" i="1" dirty="0">
                <a:highlight>
                  <a:srgbClr val="FFFF00"/>
                </a:highlight>
              </a:rPr>
              <a:t>Significant</a:t>
            </a:r>
          </a:p>
        </p:txBody>
      </p:sp>
    </p:spTree>
    <p:extLst>
      <p:ext uri="{BB962C8B-B14F-4D97-AF65-F5344CB8AC3E}">
        <p14:creationId xmlns:p14="http://schemas.microsoft.com/office/powerpoint/2010/main" val="39529244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47D7C7-23FE-354A-BCE0-093744595FFD}"/>
              </a:ext>
            </a:extLst>
          </p:cNvPr>
          <p:cNvSpPr txBox="1"/>
          <p:nvPr/>
        </p:nvSpPr>
        <p:spPr>
          <a:xfrm>
            <a:off x="569344" y="810883"/>
            <a:ext cx="2205388" cy="461665"/>
          </a:xfrm>
          <a:prstGeom prst="rect">
            <a:avLst/>
          </a:prstGeom>
          <a:noFill/>
        </p:spPr>
        <p:txBody>
          <a:bodyPr wrap="square" rtlCol="0">
            <a:spAutoFit/>
          </a:bodyPr>
          <a:lstStyle/>
          <a:p>
            <a:r>
              <a:rPr lang="en-US" sz="2400" b="1" dirty="0"/>
              <a:t>Model on CO</a:t>
            </a:r>
          </a:p>
        </p:txBody>
      </p:sp>
      <p:sp>
        <p:nvSpPr>
          <p:cNvPr id="7" name="TextBox 6">
            <a:extLst>
              <a:ext uri="{FF2B5EF4-FFF2-40B4-BE49-F238E27FC236}">
                <a16:creationId xmlns:a16="http://schemas.microsoft.com/office/drawing/2014/main" id="{C108534C-AB8C-6D4F-AE3C-ED8858AB545E}"/>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median life estimates and 95% intervals. </a:t>
            </a:r>
          </a:p>
        </p:txBody>
      </p:sp>
      <p:grpSp>
        <p:nvGrpSpPr>
          <p:cNvPr id="2" name="Group 1">
            <a:extLst>
              <a:ext uri="{FF2B5EF4-FFF2-40B4-BE49-F238E27FC236}">
                <a16:creationId xmlns:a16="http://schemas.microsoft.com/office/drawing/2014/main" id="{C516457E-C8F1-2846-B6C2-8A2A9A145D9D}"/>
              </a:ext>
            </a:extLst>
          </p:cNvPr>
          <p:cNvGrpSpPr/>
          <p:nvPr/>
        </p:nvGrpSpPr>
        <p:grpSpPr>
          <a:xfrm>
            <a:off x="2020186" y="2347331"/>
            <a:ext cx="8127704" cy="3699966"/>
            <a:chOff x="2020186" y="2347331"/>
            <a:chExt cx="8127704" cy="3699966"/>
          </a:xfrm>
        </p:grpSpPr>
        <p:pic>
          <p:nvPicPr>
            <p:cNvPr id="3" name="Picture 2" descr="A screenshot of a cell phone&#10;&#10;Description automatically generated">
              <a:extLst>
                <a:ext uri="{FF2B5EF4-FFF2-40B4-BE49-F238E27FC236}">
                  <a16:creationId xmlns:a16="http://schemas.microsoft.com/office/drawing/2014/main" id="{CE67317E-A230-1241-85B3-FC61B91B10AC}"/>
                </a:ext>
              </a:extLst>
            </p:cNvPr>
            <p:cNvPicPr>
              <a:picLocks noChangeAspect="1"/>
            </p:cNvPicPr>
            <p:nvPr/>
          </p:nvPicPr>
          <p:blipFill>
            <a:blip r:embed="rId2"/>
            <a:stretch>
              <a:fillRect/>
            </a:stretch>
          </p:blipFill>
          <p:spPr>
            <a:xfrm>
              <a:off x="2044109" y="2347331"/>
              <a:ext cx="8103781" cy="3699966"/>
            </a:xfrm>
            <a:prstGeom prst="rect">
              <a:avLst/>
            </a:prstGeom>
          </p:spPr>
        </p:pic>
        <p:sp>
          <p:nvSpPr>
            <p:cNvPr id="6" name="TextBox 5">
              <a:extLst>
                <a:ext uri="{FF2B5EF4-FFF2-40B4-BE49-F238E27FC236}">
                  <a16:creationId xmlns:a16="http://schemas.microsoft.com/office/drawing/2014/main" id="{1A670AED-05AF-6445-9E42-379364469FAA}"/>
                </a:ext>
              </a:extLst>
            </p:cNvPr>
            <p:cNvSpPr txBox="1"/>
            <p:nvPr/>
          </p:nvSpPr>
          <p:spPr>
            <a:xfrm rot="16200000">
              <a:off x="1357198" y="3936812"/>
              <a:ext cx="1602975" cy="276999"/>
            </a:xfrm>
            <a:prstGeom prst="rect">
              <a:avLst/>
            </a:prstGeom>
            <a:solidFill>
              <a:schemeClr val="bg1"/>
            </a:solidFill>
          </p:spPr>
          <p:txBody>
            <a:bodyPr wrap="square" rtlCol="0">
              <a:spAutoFit/>
            </a:bodyPr>
            <a:lstStyle/>
            <a:p>
              <a:pPr algn="ctr"/>
              <a:r>
                <a:rPr lang="en-US" sz="1200" dirty="0"/>
                <a:t>Median lifetime</a:t>
              </a:r>
            </a:p>
          </p:txBody>
        </p:sp>
      </p:grpSp>
    </p:spTree>
    <p:extLst>
      <p:ext uri="{BB962C8B-B14F-4D97-AF65-F5344CB8AC3E}">
        <p14:creationId xmlns:p14="http://schemas.microsoft.com/office/powerpoint/2010/main" val="26656120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93713-B4B1-7A4E-B953-EB8F10DE3539}"/>
              </a:ext>
            </a:extLst>
          </p:cNvPr>
          <p:cNvSpPr txBox="1"/>
          <p:nvPr/>
        </p:nvSpPr>
        <p:spPr>
          <a:xfrm>
            <a:off x="569343" y="810883"/>
            <a:ext cx="6552673" cy="461665"/>
          </a:xfrm>
          <a:prstGeom prst="rect">
            <a:avLst/>
          </a:prstGeom>
          <a:noFill/>
        </p:spPr>
        <p:txBody>
          <a:bodyPr wrap="square" rtlCol="0">
            <a:spAutoFit/>
          </a:bodyPr>
          <a:lstStyle/>
          <a:p>
            <a:r>
              <a:rPr lang="en-US" sz="2400" b="1" dirty="0"/>
              <a:t>Model on CO – Immunity measurement 1 </a:t>
            </a:r>
          </a:p>
        </p:txBody>
      </p:sp>
      <p:sp>
        <p:nvSpPr>
          <p:cNvPr id="12" name="TextBox 11">
            <a:extLst>
              <a:ext uri="{FF2B5EF4-FFF2-40B4-BE49-F238E27FC236}">
                <a16:creationId xmlns:a16="http://schemas.microsoft.com/office/drawing/2014/main" id="{520E9AE5-E000-5E47-B356-601E13DBBA55}"/>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median residual life and 95% CI of uninfected flies. </a:t>
            </a:r>
          </a:p>
        </p:txBody>
      </p:sp>
      <p:pic>
        <p:nvPicPr>
          <p:cNvPr id="3" name="Picture 2">
            <a:extLst>
              <a:ext uri="{FF2B5EF4-FFF2-40B4-BE49-F238E27FC236}">
                <a16:creationId xmlns:a16="http://schemas.microsoft.com/office/drawing/2014/main" id="{43EBFD1B-280E-4E43-99B3-59CF594B5CB2}"/>
              </a:ext>
            </a:extLst>
          </p:cNvPr>
          <p:cNvPicPr>
            <a:picLocks noChangeAspect="1"/>
          </p:cNvPicPr>
          <p:nvPr/>
        </p:nvPicPr>
        <p:blipFill>
          <a:blip r:embed="rId3"/>
          <a:stretch>
            <a:fillRect/>
          </a:stretch>
        </p:blipFill>
        <p:spPr>
          <a:xfrm>
            <a:off x="1914249" y="2220726"/>
            <a:ext cx="8363502" cy="4148600"/>
          </a:xfrm>
          <a:prstGeom prst="rect">
            <a:avLst/>
          </a:prstGeom>
        </p:spPr>
      </p:pic>
    </p:spTree>
    <p:extLst>
      <p:ext uri="{BB962C8B-B14F-4D97-AF65-F5344CB8AC3E}">
        <p14:creationId xmlns:p14="http://schemas.microsoft.com/office/powerpoint/2010/main" val="36147501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93713-B4B1-7A4E-B953-EB8F10DE3539}"/>
              </a:ext>
            </a:extLst>
          </p:cNvPr>
          <p:cNvSpPr txBox="1"/>
          <p:nvPr/>
        </p:nvSpPr>
        <p:spPr>
          <a:xfrm>
            <a:off x="569344" y="810883"/>
            <a:ext cx="6101912" cy="461665"/>
          </a:xfrm>
          <a:prstGeom prst="rect">
            <a:avLst/>
          </a:prstGeom>
          <a:noFill/>
        </p:spPr>
        <p:txBody>
          <a:bodyPr wrap="square" rtlCol="0">
            <a:spAutoFit/>
          </a:bodyPr>
          <a:lstStyle/>
          <a:p>
            <a:r>
              <a:rPr lang="en-US" sz="2400" b="1" dirty="0"/>
              <a:t>Model on CO – Immunity measurement 1 </a:t>
            </a:r>
          </a:p>
        </p:txBody>
      </p:sp>
      <p:sp>
        <p:nvSpPr>
          <p:cNvPr id="12" name="TextBox 11">
            <a:extLst>
              <a:ext uri="{FF2B5EF4-FFF2-40B4-BE49-F238E27FC236}">
                <a16:creationId xmlns:a16="http://schemas.microsoft.com/office/drawing/2014/main" id="{520E9AE5-E000-5E47-B356-601E13DBBA55}"/>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median residual life and 95% CI of infected flies. </a:t>
            </a:r>
          </a:p>
        </p:txBody>
      </p:sp>
      <p:pic>
        <p:nvPicPr>
          <p:cNvPr id="5" name="Picture 4" descr="A close up of a map&#10;&#10;Description automatically generated">
            <a:extLst>
              <a:ext uri="{FF2B5EF4-FFF2-40B4-BE49-F238E27FC236}">
                <a16:creationId xmlns:a16="http://schemas.microsoft.com/office/drawing/2014/main" id="{943B6ABD-FDBF-B640-A3D2-E1D6313D8196}"/>
              </a:ext>
            </a:extLst>
          </p:cNvPr>
          <p:cNvPicPr>
            <a:picLocks noChangeAspect="1"/>
          </p:cNvPicPr>
          <p:nvPr/>
        </p:nvPicPr>
        <p:blipFill>
          <a:blip r:embed="rId3"/>
          <a:stretch>
            <a:fillRect/>
          </a:stretch>
        </p:blipFill>
        <p:spPr>
          <a:xfrm>
            <a:off x="1089882" y="2070332"/>
            <a:ext cx="10261600" cy="4343400"/>
          </a:xfrm>
          <a:prstGeom prst="rect">
            <a:avLst/>
          </a:prstGeom>
        </p:spPr>
      </p:pic>
    </p:spTree>
    <p:extLst>
      <p:ext uri="{BB962C8B-B14F-4D97-AF65-F5344CB8AC3E}">
        <p14:creationId xmlns:p14="http://schemas.microsoft.com/office/powerpoint/2010/main" val="11761047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0A9321-DB53-4847-A1FB-3DA353ADED57}"/>
              </a:ext>
            </a:extLst>
          </p:cNvPr>
          <p:cNvSpPr txBox="1"/>
          <p:nvPr/>
        </p:nvSpPr>
        <p:spPr>
          <a:xfrm>
            <a:off x="569344" y="810883"/>
            <a:ext cx="6101912" cy="461665"/>
          </a:xfrm>
          <a:prstGeom prst="rect">
            <a:avLst/>
          </a:prstGeom>
          <a:noFill/>
        </p:spPr>
        <p:txBody>
          <a:bodyPr wrap="square" rtlCol="0">
            <a:spAutoFit/>
          </a:bodyPr>
          <a:lstStyle/>
          <a:p>
            <a:r>
              <a:rPr lang="en-US" sz="2400" b="1" dirty="0"/>
              <a:t>Model on CO – Immunity measurement 2 </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67D37C8-107B-454B-B0FC-9751AA6E6D01}"/>
                  </a:ext>
                </a:extLst>
              </p:cNvPr>
              <p:cNvSpPr txBox="1"/>
              <p:nvPr/>
            </p:nvSpPr>
            <p:spPr>
              <a:xfrm>
                <a:off x="7994280" y="2747653"/>
                <a:ext cx="2340191" cy="5584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𝑖𝑛𝑓𝑒𝑐𝑡𝑒𝑑</m:t>
                              </m:r>
                              <m:r>
                                <a:rPr lang="en-US" i="1">
                                  <a:latin typeface="Cambria Math" panose="02040503050406030204" pitchFamily="18" charset="0"/>
                                </a:rPr>
                                <m:t> </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𝑢𝑛𝑖𝑛𝑓𝑒𝑐𝑡𝑒𝑑</m:t>
                              </m:r>
                            </m:sub>
                          </m:sSub>
                          <m:r>
                            <m:rPr>
                              <m:nor/>
                            </m:rPr>
                            <a:rPr lang="en-US" dirty="0"/>
                            <m:t> </m:t>
                          </m:r>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𝑖𝑛𝑓𝑒𝑐𝑡𝑒𝑑</m:t>
                              </m:r>
                            </m:sub>
                          </m:sSub>
                        </m:den>
                      </m:f>
                    </m:oMath>
                  </m:oMathPara>
                </a14:m>
                <a:endParaRPr lang="en-US" dirty="0"/>
              </a:p>
            </p:txBody>
          </p:sp>
        </mc:Choice>
        <mc:Fallback xmlns="">
          <p:sp>
            <p:nvSpPr>
              <p:cNvPr id="4" name="TextBox 3">
                <a:extLst>
                  <a:ext uri="{FF2B5EF4-FFF2-40B4-BE49-F238E27FC236}">
                    <a16:creationId xmlns:a16="http://schemas.microsoft.com/office/drawing/2014/main" id="{567D37C8-107B-454B-B0FC-9751AA6E6D01}"/>
                  </a:ext>
                </a:extLst>
              </p:cNvPr>
              <p:cNvSpPr txBox="1">
                <a:spLocks noRot="1" noChangeAspect="1" noMove="1" noResize="1" noEditPoints="1" noAdjustHandles="1" noChangeArrowheads="1" noChangeShapeType="1" noTextEdit="1"/>
              </p:cNvSpPr>
              <p:nvPr/>
            </p:nvSpPr>
            <p:spPr>
              <a:xfrm>
                <a:off x="7994280" y="2747653"/>
                <a:ext cx="2340191" cy="558423"/>
              </a:xfrm>
              <a:prstGeom prst="rect">
                <a:avLst/>
              </a:prstGeom>
              <a:blipFill>
                <a:blip r:embed="rId2"/>
                <a:stretch>
                  <a:fillRect t="-25000" r="-2688" b="-13636"/>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8A061F0E-6FBB-C943-BDAF-D15C7AE9090D}"/>
              </a:ext>
            </a:extLst>
          </p:cNvPr>
          <p:cNvSpPr txBox="1"/>
          <p:nvPr/>
        </p:nvSpPr>
        <p:spPr>
          <a:xfrm>
            <a:off x="741347" y="1486774"/>
            <a:ext cx="9871235" cy="369332"/>
          </a:xfrm>
          <a:prstGeom prst="rect">
            <a:avLst/>
          </a:prstGeom>
          <a:noFill/>
        </p:spPr>
        <p:txBody>
          <a:bodyPr wrap="square" rtlCol="0">
            <a:spAutoFit/>
          </a:bodyPr>
          <a:lstStyle/>
          <a:p>
            <a:pPr algn="just"/>
            <a:r>
              <a:rPr lang="en-US" dirty="0"/>
              <a:t>Below are the changes of scales between infected and uninfected. </a:t>
            </a:r>
          </a:p>
        </p:txBody>
      </p:sp>
      <p:pic>
        <p:nvPicPr>
          <p:cNvPr id="8" name="Picture 7">
            <a:extLst>
              <a:ext uri="{FF2B5EF4-FFF2-40B4-BE49-F238E27FC236}">
                <a16:creationId xmlns:a16="http://schemas.microsoft.com/office/drawing/2014/main" id="{5EC54385-75BB-2C48-B35C-30ADC8DA0EBF}"/>
              </a:ext>
            </a:extLst>
          </p:cNvPr>
          <p:cNvPicPr>
            <a:picLocks noChangeAspect="1"/>
          </p:cNvPicPr>
          <p:nvPr/>
        </p:nvPicPr>
        <p:blipFill>
          <a:blip r:embed="rId3"/>
          <a:stretch>
            <a:fillRect/>
          </a:stretch>
        </p:blipFill>
        <p:spPr>
          <a:xfrm>
            <a:off x="1278774" y="3085670"/>
            <a:ext cx="4398190" cy="3443092"/>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C5CC865-A06F-9449-BB07-B28E9B93438D}"/>
                  </a:ext>
                </a:extLst>
              </p:cNvPr>
              <p:cNvSpPr txBox="1"/>
              <p:nvPr/>
            </p:nvSpPr>
            <p:spPr>
              <a:xfrm>
                <a:off x="1067068" y="2093189"/>
                <a:ext cx="5106463" cy="723660"/>
              </a:xfrm>
              <a:prstGeom prst="rect">
                <a:avLst/>
              </a:prstGeom>
              <a:noFill/>
            </p:spPr>
            <p:txBody>
              <a:bodyPr wrap="none" lIns="0" tIns="0" rIns="0" bIns="0" rtlCol="0">
                <a:spAutoFit/>
              </a:bodyPr>
              <a:lstStyle/>
              <a:p>
                <a:r>
                  <a:rPr lang="en-US" b="0" dirty="0"/>
                  <a:t>Survival Function at time t is </a:t>
                </a:r>
                <a14:m>
                  <m:oMath xmlns:m="http://schemas.openxmlformats.org/officeDocument/2006/math">
                    <m:r>
                      <a:rPr lang="en-US" b="0" i="1" smtClean="0">
                        <a:latin typeface="Cambria Math" panose="02040503050406030204" pitchFamily="18" charset="0"/>
                      </a:rPr>
                      <m:t>1 −[1−</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𝑡</m:t>
                                </m:r>
                              </m:num>
                              <m:den>
                                <m:r>
                                  <a:rPr lang="en-US" b="0" i="1" smtClean="0">
                                    <a:latin typeface="Cambria Math" panose="02040503050406030204" pitchFamily="18" charset="0"/>
                                  </a:rPr>
                                  <m:t>𝜎</m:t>
                                </m:r>
                              </m:den>
                            </m:f>
                          </m:e>
                        </m:d>
                      </m:e>
                      <m:sup>
                        <m:r>
                          <a:rPr lang="en-US" b="0" i="1" smtClean="0">
                            <a:latin typeface="Cambria Math" panose="02040503050406030204" pitchFamily="18" charset="0"/>
                          </a:rPr>
                          <m:t>𝛼</m:t>
                        </m:r>
                      </m:sup>
                    </m:sSup>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e>
                      <m:sup>
                        <m:r>
                          <a:rPr lang="en-US" b="0" i="1" smtClean="0">
                            <a:latin typeface="Cambria Math" panose="02040503050406030204" pitchFamily="18" charset="0"/>
                          </a:rPr>
                          <m:t>𝜃</m:t>
                        </m:r>
                      </m:sup>
                    </m:sSup>
                    <m:r>
                      <a:rPr lang="en-US" b="0" i="1" smtClean="0">
                        <a:latin typeface="Cambria Math" panose="02040503050406030204" pitchFamily="18" charset="0"/>
                      </a:rPr>
                      <m:t> </m:t>
                    </m:r>
                  </m:oMath>
                </a14:m>
                <a:r>
                  <a:rPr lang="en-US" dirty="0"/>
                  <a:t>, </a:t>
                </a:r>
              </a:p>
              <a:p>
                <a:r>
                  <a:rPr lang="en-US" dirty="0"/>
                  <a:t>where </a:t>
                </a:r>
                <a14:m>
                  <m:oMath xmlns:m="http://schemas.openxmlformats.org/officeDocument/2006/math">
                    <m:r>
                      <a:rPr lang="en-US" b="0" i="1" smtClean="0">
                        <a:latin typeface="Cambria Math" panose="02040503050406030204" pitchFamily="18" charset="0"/>
                      </a:rPr>
                      <m:t>𝜎</m:t>
                    </m:r>
                    <m:r>
                      <a:rPr lang="en-US" b="0" i="1" smtClean="0">
                        <a:latin typeface="Cambria Math" panose="02040503050406030204" pitchFamily="18" charset="0"/>
                      </a:rPr>
                      <m:t>=</m:t>
                    </m:r>
                    <m:r>
                      <m:rPr>
                        <m:sty m:val="p"/>
                      </m:rPr>
                      <a:rPr lang="en-US" b="0" i="0" smtClean="0">
                        <a:latin typeface="Cambria Math" panose="02040503050406030204" pitchFamily="18" charset="0"/>
                      </a:rPr>
                      <m:t>exp</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0</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𝛽</m:t>
                            </m:r>
                          </m:e>
                          <m:sub>
                            <m:r>
                              <a:rPr lang="en-US" b="0" i="1" smtClean="0">
                                <a:latin typeface="Cambria Math" panose="02040503050406030204" pitchFamily="18" charset="0"/>
                              </a:rPr>
                              <m:t>𝑖</m:t>
                            </m:r>
                          </m:sub>
                        </m:sSub>
                        <m:r>
                          <a:rPr lang="en-US" b="0" i="1" smtClean="0">
                            <a:latin typeface="Cambria Math" panose="02040503050406030204" pitchFamily="18" charset="0"/>
                          </a:rPr>
                          <m:t>𝑋</m:t>
                        </m:r>
                      </m:e>
                      <m:sub>
                        <m:r>
                          <a:rPr lang="en-US" b="0" i="1" smtClean="0">
                            <a:latin typeface="Cambria Math" panose="02040503050406030204" pitchFamily="18" charset="0"/>
                          </a:rPr>
                          <m:t>𝑖</m:t>
                        </m:r>
                      </m:sub>
                    </m:sSub>
                    <m:r>
                      <a:rPr lang="en-US" b="0" i="1" smtClean="0">
                        <a:latin typeface="Cambria Math" panose="02040503050406030204" pitchFamily="18" charset="0"/>
                      </a:rPr>
                      <m:t>)</m:t>
                    </m:r>
                  </m:oMath>
                </a14:m>
                <a:endParaRPr lang="en-US" dirty="0"/>
              </a:p>
            </p:txBody>
          </p:sp>
        </mc:Choice>
        <mc:Fallback xmlns="">
          <p:sp>
            <p:nvSpPr>
              <p:cNvPr id="7" name="TextBox 6">
                <a:extLst>
                  <a:ext uri="{FF2B5EF4-FFF2-40B4-BE49-F238E27FC236}">
                    <a16:creationId xmlns:a16="http://schemas.microsoft.com/office/drawing/2014/main" id="{BC5CC865-A06F-9449-BB07-B28E9B93438D}"/>
                  </a:ext>
                </a:extLst>
              </p:cNvPr>
              <p:cNvSpPr txBox="1">
                <a:spLocks noRot="1" noChangeAspect="1" noMove="1" noResize="1" noEditPoints="1" noAdjustHandles="1" noChangeArrowheads="1" noChangeShapeType="1" noTextEdit="1"/>
              </p:cNvSpPr>
              <p:nvPr/>
            </p:nvSpPr>
            <p:spPr>
              <a:xfrm>
                <a:off x="1067068" y="2093189"/>
                <a:ext cx="5106463" cy="723660"/>
              </a:xfrm>
              <a:prstGeom prst="rect">
                <a:avLst/>
              </a:prstGeom>
              <a:blipFill>
                <a:blip r:embed="rId4"/>
                <a:stretch>
                  <a:fillRect l="-2985" r="-2239" b="-18966"/>
                </a:stretch>
              </a:blipFill>
            </p:spPr>
            <p:txBody>
              <a:bodyPr/>
              <a:lstStyle/>
              <a:p>
                <a:r>
                  <a:rPr lang="en-US">
                    <a:noFill/>
                  </a:rPr>
                  <a:t> </a:t>
                </a:r>
              </a:p>
            </p:txBody>
          </p:sp>
        </mc:Fallback>
      </mc:AlternateContent>
      <p:cxnSp>
        <p:nvCxnSpPr>
          <p:cNvPr id="9" name="Straight Connector 8">
            <a:extLst>
              <a:ext uri="{FF2B5EF4-FFF2-40B4-BE49-F238E27FC236}">
                <a16:creationId xmlns:a16="http://schemas.microsoft.com/office/drawing/2014/main" id="{FF6231EE-B3DB-884F-B16C-3BEAC169D7E4}"/>
              </a:ext>
            </a:extLst>
          </p:cNvPr>
          <p:cNvCxnSpPr>
            <a:cxnSpLocks/>
          </p:cNvCxnSpPr>
          <p:nvPr/>
        </p:nvCxnSpPr>
        <p:spPr>
          <a:xfrm>
            <a:off x="6671256" y="2093189"/>
            <a:ext cx="0" cy="4315649"/>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C3DA8E77-6B5A-C44C-9993-13265EB5F5C7}"/>
              </a:ext>
            </a:extLst>
          </p:cNvPr>
          <p:cNvSpPr txBox="1"/>
          <p:nvPr/>
        </p:nvSpPr>
        <p:spPr>
          <a:xfrm>
            <a:off x="7473452" y="3893898"/>
            <a:ext cx="4267975" cy="1477328"/>
          </a:xfrm>
          <a:prstGeom prst="rect">
            <a:avLst/>
          </a:prstGeom>
          <a:noFill/>
        </p:spPr>
        <p:txBody>
          <a:bodyPr wrap="square" rtlCol="0">
            <a:spAutoFit/>
          </a:bodyPr>
          <a:lstStyle/>
          <a:p>
            <a:r>
              <a:rPr lang="en-US" dirty="0"/>
              <a:t># age 14 measurement 0.04746798</a:t>
            </a:r>
          </a:p>
          <a:p>
            <a:r>
              <a:rPr lang="en-US" dirty="0"/>
              <a:t># age 28 measurement 0.06959935</a:t>
            </a:r>
          </a:p>
          <a:p>
            <a:r>
              <a:rPr lang="en-US" dirty="0"/>
              <a:t># age 42 measurement 0.1429872</a:t>
            </a:r>
          </a:p>
          <a:p>
            <a:r>
              <a:rPr lang="en-US" dirty="0"/>
              <a:t># age 56 measurement 0.2315869</a:t>
            </a:r>
          </a:p>
          <a:p>
            <a:r>
              <a:rPr lang="en-US" dirty="0"/>
              <a:t># age 70 measurement 1</a:t>
            </a:r>
          </a:p>
        </p:txBody>
      </p:sp>
    </p:spTree>
    <p:extLst>
      <p:ext uri="{BB962C8B-B14F-4D97-AF65-F5344CB8AC3E}">
        <p14:creationId xmlns:p14="http://schemas.microsoft.com/office/powerpoint/2010/main" val="2768650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4E2F05-FC35-9A40-AB10-C3485A3F6AA7}"/>
              </a:ext>
            </a:extLst>
          </p:cNvPr>
          <p:cNvSpPr txBox="1"/>
          <p:nvPr/>
        </p:nvSpPr>
        <p:spPr>
          <a:xfrm>
            <a:off x="1947323" y="2367171"/>
            <a:ext cx="8297354" cy="2123658"/>
          </a:xfrm>
          <a:prstGeom prst="rect">
            <a:avLst/>
          </a:prstGeom>
          <a:noFill/>
        </p:spPr>
        <p:txBody>
          <a:bodyPr wrap="square" rtlCol="0">
            <a:spAutoFit/>
          </a:bodyPr>
          <a:lstStyle/>
          <a:p>
            <a:pPr algn="ctr"/>
            <a:r>
              <a:rPr lang="en-US" sz="6600" b="1" dirty="0"/>
              <a:t>Model on </a:t>
            </a:r>
          </a:p>
          <a:p>
            <a:pPr algn="ctr"/>
            <a:r>
              <a:rPr lang="en-US" sz="6600" b="1" dirty="0"/>
              <a:t>Control vs Uninfected</a:t>
            </a:r>
          </a:p>
        </p:txBody>
      </p:sp>
      <p:sp>
        <p:nvSpPr>
          <p:cNvPr id="4" name="TextBox 3">
            <a:extLst>
              <a:ext uri="{FF2B5EF4-FFF2-40B4-BE49-F238E27FC236}">
                <a16:creationId xmlns:a16="http://schemas.microsoft.com/office/drawing/2014/main" id="{5687AC9D-D15A-7346-95A9-EE13A03A7CE0}"/>
              </a:ext>
            </a:extLst>
          </p:cNvPr>
          <p:cNvSpPr txBox="1"/>
          <p:nvPr/>
        </p:nvSpPr>
        <p:spPr>
          <a:xfrm>
            <a:off x="8755786" y="4490829"/>
            <a:ext cx="2222788" cy="369332"/>
          </a:xfrm>
          <a:prstGeom prst="rect">
            <a:avLst/>
          </a:prstGeom>
          <a:noFill/>
        </p:spPr>
        <p:txBody>
          <a:bodyPr wrap="none" rtlCol="0">
            <a:spAutoFit/>
          </a:bodyPr>
          <a:lstStyle/>
          <a:p>
            <a:r>
              <a:rPr lang="en-US" i="1" dirty="0">
                <a:solidFill>
                  <a:srgbClr val="FF0000"/>
                </a:solidFill>
              </a:rPr>
              <a:t>Updated: 04/15/2020</a:t>
            </a:r>
          </a:p>
        </p:txBody>
      </p:sp>
    </p:spTree>
    <p:extLst>
      <p:ext uri="{BB962C8B-B14F-4D97-AF65-F5344CB8AC3E}">
        <p14:creationId xmlns:p14="http://schemas.microsoft.com/office/powerpoint/2010/main" val="2740811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device&#10;&#10;Description automatically generated">
            <a:extLst>
              <a:ext uri="{FF2B5EF4-FFF2-40B4-BE49-F238E27FC236}">
                <a16:creationId xmlns:a16="http://schemas.microsoft.com/office/drawing/2014/main" id="{ED3FA60C-A11B-1A47-8352-1BEAEAFF66FD}"/>
              </a:ext>
            </a:extLst>
          </p:cNvPr>
          <p:cNvPicPr>
            <a:picLocks noChangeAspect="1"/>
          </p:cNvPicPr>
          <p:nvPr/>
        </p:nvPicPr>
        <p:blipFill>
          <a:blip r:embed="rId2"/>
          <a:stretch>
            <a:fillRect/>
          </a:stretch>
        </p:blipFill>
        <p:spPr>
          <a:xfrm>
            <a:off x="1611086" y="1481485"/>
            <a:ext cx="9900718" cy="4730630"/>
          </a:xfrm>
          <a:prstGeom prst="rect">
            <a:avLst/>
          </a:prstGeom>
        </p:spPr>
      </p:pic>
      <p:sp>
        <p:nvSpPr>
          <p:cNvPr id="4" name="TextBox 3">
            <a:extLst>
              <a:ext uri="{FF2B5EF4-FFF2-40B4-BE49-F238E27FC236}">
                <a16:creationId xmlns:a16="http://schemas.microsoft.com/office/drawing/2014/main" id="{E117D831-1F1B-F64F-BDBA-3B74316FDB7D}"/>
              </a:ext>
            </a:extLst>
          </p:cNvPr>
          <p:cNvSpPr txBox="1"/>
          <p:nvPr/>
        </p:nvSpPr>
        <p:spPr>
          <a:xfrm>
            <a:off x="569344" y="810883"/>
            <a:ext cx="4807874" cy="461665"/>
          </a:xfrm>
          <a:prstGeom prst="rect">
            <a:avLst/>
          </a:prstGeom>
          <a:noFill/>
        </p:spPr>
        <p:txBody>
          <a:bodyPr wrap="square" rtlCol="0">
            <a:spAutoFit/>
          </a:bodyPr>
          <a:lstStyle/>
          <a:p>
            <a:r>
              <a:rPr lang="en-US" sz="2400" b="1" dirty="0"/>
              <a:t>Raw data plot</a:t>
            </a:r>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BA93827A-D978-304E-8999-5AAD474E7987}"/>
                  </a:ext>
                </a:extLst>
              </p14:cNvPr>
              <p14:cNvContentPartPr/>
              <p14:nvPr/>
            </p14:nvContentPartPr>
            <p14:xfrm>
              <a:off x="5975566" y="1574131"/>
              <a:ext cx="1215000" cy="924840"/>
            </p14:xfrm>
          </p:contentPart>
        </mc:Choice>
        <mc:Fallback xmlns="">
          <p:pic>
            <p:nvPicPr>
              <p:cNvPr id="5" name="Ink 4">
                <a:extLst>
                  <a:ext uri="{FF2B5EF4-FFF2-40B4-BE49-F238E27FC236}">
                    <a16:creationId xmlns:a16="http://schemas.microsoft.com/office/drawing/2014/main" id="{BA93827A-D978-304E-8999-5AAD474E7987}"/>
                  </a:ext>
                </a:extLst>
              </p:cNvPr>
              <p:cNvPicPr/>
              <p:nvPr/>
            </p:nvPicPr>
            <p:blipFill>
              <a:blip r:embed="rId4"/>
              <a:stretch>
                <a:fillRect/>
              </a:stretch>
            </p:blipFill>
            <p:spPr>
              <a:xfrm>
                <a:off x="5966926" y="1565131"/>
                <a:ext cx="1232640" cy="942480"/>
              </a:xfrm>
              <a:prstGeom prst="rect">
                <a:avLst/>
              </a:prstGeom>
            </p:spPr>
          </p:pic>
        </mc:Fallback>
      </mc:AlternateContent>
      <p:sp>
        <p:nvSpPr>
          <p:cNvPr id="6" name="TextBox 5">
            <a:extLst>
              <a:ext uri="{FF2B5EF4-FFF2-40B4-BE49-F238E27FC236}">
                <a16:creationId xmlns:a16="http://schemas.microsoft.com/office/drawing/2014/main" id="{9D23700B-F73A-B54F-8A2C-F47B631721CA}"/>
              </a:ext>
            </a:extLst>
          </p:cNvPr>
          <p:cNvSpPr txBox="1"/>
          <p:nvPr/>
        </p:nvSpPr>
        <p:spPr>
          <a:xfrm>
            <a:off x="2793675" y="184220"/>
            <a:ext cx="8425868" cy="923330"/>
          </a:xfrm>
          <a:prstGeom prst="rect">
            <a:avLst/>
          </a:prstGeom>
          <a:noFill/>
        </p:spPr>
        <p:txBody>
          <a:bodyPr wrap="square" rtlCol="0">
            <a:spAutoFit/>
          </a:bodyPr>
          <a:lstStyle/>
          <a:p>
            <a:r>
              <a:rPr lang="en-US" dirty="0"/>
              <a:t>The model fails to capture this sharp decrease in a “short” period. The model is smoothing out the entire curve and thus doesn’t identify any significant difference between control and uninfected for CO male flies.  </a:t>
            </a:r>
          </a:p>
        </p:txBody>
      </p:sp>
    </p:spTree>
    <p:extLst>
      <p:ext uri="{BB962C8B-B14F-4D97-AF65-F5344CB8AC3E}">
        <p14:creationId xmlns:p14="http://schemas.microsoft.com/office/powerpoint/2010/main" val="810532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device&#10;&#10;Description automatically generated">
            <a:extLst>
              <a:ext uri="{FF2B5EF4-FFF2-40B4-BE49-F238E27FC236}">
                <a16:creationId xmlns:a16="http://schemas.microsoft.com/office/drawing/2014/main" id="{ED3FA60C-A11B-1A47-8352-1BEAEAFF66FD}"/>
              </a:ext>
            </a:extLst>
          </p:cNvPr>
          <p:cNvPicPr>
            <a:picLocks noChangeAspect="1"/>
          </p:cNvPicPr>
          <p:nvPr/>
        </p:nvPicPr>
        <p:blipFill>
          <a:blip r:embed="rId3"/>
          <a:stretch>
            <a:fillRect/>
          </a:stretch>
        </p:blipFill>
        <p:spPr>
          <a:xfrm>
            <a:off x="1145641" y="1457214"/>
            <a:ext cx="9900718" cy="4730630"/>
          </a:xfrm>
          <a:prstGeom prst="rect">
            <a:avLst/>
          </a:prstGeom>
        </p:spPr>
      </p:pic>
      <p:sp>
        <p:nvSpPr>
          <p:cNvPr id="4" name="TextBox 3">
            <a:extLst>
              <a:ext uri="{FF2B5EF4-FFF2-40B4-BE49-F238E27FC236}">
                <a16:creationId xmlns:a16="http://schemas.microsoft.com/office/drawing/2014/main" id="{E117D831-1F1B-F64F-BDBA-3B74316FDB7D}"/>
              </a:ext>
            </a:extLst>
          </p:cNvPr>
          <p:cNvSpPr txBox="1"/>
          <p:nvPr/>
        </p:nvSpPr>
        <p:spPr>
          <a:xfrm>
            <a:off x="569344" y="810883"/>
            <a:ext cx="4807874" cy="461665"/>
          </a:xfrm>
          <a:prstGeom prst="rect">
            <a:avLst/>
          </a:prstGeom>
          <a:noFill/>
        </p:spPr>
        <p:txBody>
          <a:bodyPr wrap="square" rtlCol="0">
            <a:spAutoFit/>
          </a:bodyPr>
          <a:lstStyle/>
          <a:p>
            <a:r>
              <a:rPr lang="en-US" sz="2400" b="1" dirty="0"/>
              <a:t>Raw data plot</a:t>
            </a:r>
          </a:p>
        </p:txBody>
      </p:sp>
      <p:sp>
        <p:nvSpPr>
          <p:cNvPr id="6" name="TextBox 5">
            <a:extLst>
              <a:ext uri="{FF2B5EF4-FFF2-40B4-BE49-F238E27FC236}">
                <a16:creationId xmlns:a16="http://schemas.microsoft.com/office/drawing/2014/main" id="{9D23700B-F73A-B54F-8A2C-F47B631721CA}"/>
              </a:ext>
            </a:extLst>
          </p:cNvPr>
          <p:cNvSpPr txBox="1"/>
          <p:nvPr/>
        </p:nvSpPr>
        <p:spPr>
          <a:xfrm>
            <a:off x="2825206" y="395385"/>
            <a:ext cx="8425868" cy="923330"/>
          </a:xfrm>
          <a:prstGeom prst="rect">
            <a:avLst/>
          </a:prstGeom>
          <a:noFill/>
        </p:spPr>
        <p:txBody>
          <a:bodyPr wrap="square" rtlCol="0">
            <a:spAutoFit/>
          </a:bodyPr>
          <a:lstStyle/>
          <a:p>
            <a:r>
              <a:rPr lang="en-US" dirty="0"/>
              <a:t>However, our model captures the difference between control and uninfected for CO female flies and identifies it as significant. And the control group survives better than the uninfected</a:t>
            </a:r>
          </a:p>
        </p:txBody>
      </p:sp>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67E1598B-EFA6-2142-9339-B6A01B1D77A6}"/>
                  </a:ext>
                </a:extLst>
              </p14:cNvPr>
              <p14:cNvContentPartPr/>
              <p14:nvPr/>
            </p14:nvContentPartPr>
            <p14:xfrm>
              <a:off x="2710640" y="1882560"/>
              <a:ext cx="1245240" cy="1112040"/>
            </p14:xfrm>
          </p:contentPart>
        </mc:Choice>
        <mc:Fallback xmlns="">
          <p:pic>
            <p:nvPicPr>
              <p:cNvPr id="5" name="Ink 4">
                <a:extLst>
                  <a:ext uri="{FF2B5EF4-FFF2-40B4-BE49-F238E27FC236}">
                    <a16:creationId xmlns:a16="http://schemas.microsoft.com/office/drawing/2014/main" id="{67E1598B-EFA6-2142-9339-B6A01B1D77A6}"/>
                  </a:ext>
                </a:extLst>
              </p:cNvPr>
              <p:cNvPicPr/>
              <p:nvPr/>
            </p:nvPicPr>
            <p:blipFill>
              <a:blip r:embed="rId5"/>
              <a:stretch>
                <a:fillRect/>
              </a:stretch>
            </p:blipFill>
            <p:spPr>
              <a:xfrm>
                <a:off x="2702000" y="1873560"/>
                <a:ext cx="1262880" cy="1129680"/>
              </a:xfrm>
              <a:prstGeom prst="rect">
                <a:avLst/>
              </a:prstGeom>
            </p:spPr>
          </p:pic>
        </mc:Fallback>
      </mc:AlternateContent>
      <p:sp>
        <p:nvSpPr>
          <p:cNvPr id="7" name="TextBox 6">
            <a:extLst>
              <a:ext uri="{FF2B5EF4-FFF2-40B4-BE49-F238E27FC236}">
                <a16:creationId xmlns:a16="http://schemas.microsoft.com/office/drawing/2014/main" id="{B9AB3644-7D0B-584B-9CCD-8713C436A2FA}"/>
              </a:ext>
            </a:extLst>
          </p:cNvPr>
          <p:cNvSpPr txBox="1"/>
          <p:nvPr/>
        </p:nvSpPr>
        <p:spPr>
          <a:xfrm>
            <a:off x="3837822" y="2069248"/>
            <a:ext cx="1539396" cy="369332"/>
          </a:xfrm>
          <a:prstGeom prst="rect">
            <a:avLst/>
          </a:prstGeom>
          <a:noFill/>
        </p:spPr>
        <p:txBody>
          <a:bodyPr wrap="none" rtlCol="0">
            <a:spAutoFit/>
          </a:bodyPr>
          <a:lstStyle/>
          <a:p>
            <a:r>
              <a:rPr lang="en-US" dirty="0"/>
              <a:t>Gap increases </a:t>
            </a:r>
          </a:p>
        </p:txBody>
      </p:sp>
    </p:spTree>
    <p:extLst>
      <p:ext uri="{BB962C8B-B14F-4D97-AF65-F5344CB8AC3E}">
        <p14:creationId xmlns:p14="http://schemas.microsoft.com/office/powerpoint/2010/main" val="1446315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device&#10;&#10;Description automatically generated">
            <a:extLst>
              <a:ext uri="{FF2B5EF4-FFF2-40B4-BE49-F238E27FC236}">
                <a16:creationId xmlns:a16="http://schemas.microsoft.com/office/drawing/2014/main" id="{ED3FA60C-A11B-1A47-8352-1BEAEAFF66FD}"/>
              </a:ext>
            </a:extLst>
          </p:cNvPr>
          <p:cNvPicPr>
            <a:picLocks noChangeAspect="1"/>
          </p:cNvPicPr>
          <p:nvPr/>
        </p:nvPicPr>
        <p:blipFill>
          <a:blip r:embed="rId2"/>
          <a:stretch>
            <a:fillRect/>
          </a:stretch>
        </p:blipFill>
        <p:spPr>
          <a:xfrm>
            <a:off x="1611086" y="1481485"/>
            <a:ext cx="9900718" cy="4730630"/>
          </a:xfrm>
          <a:prstGeom prst="rect">
            <a:avLst/>
          </a:prstGeom>
        </p:spPr>
      </p:pic>
      <p:sp>
        <p:nvSpPr>
          <p:cNvPr id="4" name="TextBox 3">
            <a:extLst>
              <a:ext uri="{FF2B5EF4-FFF2-40B4-BE49-F238E27FC236}">
                <a16:creationId xmlns:a16="http://schemas.microsoft.com/office/drawing/2014/main" id="{E117D831-1F1B-F64F-BDBA-3B74316FDB7D}"/>
              </a:ext>
            </a:extLst>
          </p:cNvPr>
          <p:cNvSpPr txBox="1"/>
          <p:nvPr/>
        </p:nvSpPr>
        <p:spPr>
          <a:xfrm>
            <a:off x="569344" y="810883"/>
            <a:ext cx="4807874" cy="461665"/>
          </a:xfrm>
          <a:prstGeom prst="rect">
            <a:avLst/>
          </a:prstGeom>
          <a:noFill/>
        </p:spPr>
        <p:txBody>
          <a:bodyPr wrap="square" rtlCol="0">
            <a:spAutoFit/>
          </a:bodyPr>
          <a:lstStyle/>
          <a:p>
            <a:r>
              <a:rPr lang="en-US" sz="2400" b="1" dirty="0"/>
              <a:t>Raw data plot</a:t>
            </a:r>
          </a:p>
        </p:txBody>
      </p:sp>
      <p:sp>
        <p:nvSpPr>
          <p:cNvPr id="6" name="TextBox 5">
            <a:extLst>
              <a:ext uri="{FF2B5EF4-FFF2-40B4-BE49-F238E27FC236}">
                <a16:creationId xmlns:a16="http://schemas.microsoft.com/office/drawing/2014/main" id="{9D23700B-F73A-B54F-8A2C-F47B631721CA}"/>
              </a:ext>
            </a:extLst>
          </p:cNvPr>
          <p:cNvSpPr txBox="1"/>
          <p:nvPr/>
        </p:nvSpPr>
        <p:spPr>
          <a:xfrm>
            <a:off x="2604989" y="337083"/>
            <a:ext cx="9425086" cy="1477328"/>
          </a:xfrm>
          <a:prstGeom prst="rect">
            <a:avLst/>
          </a:prstGeom>
          <a:noFill/>
        </p:spPr>
        <p:txBody>
          <a:bodyPr wrap="square" rtlCol="0">
            <a:spAutoFit/>
          </a:bodyPr>
          <a:lstStyle/>
          <a:p>
            <a:r>
              <a:rPr lang="en-US" dirty="0"/>
              <a:t>Both ACO female flies and ACO male flies have smooth survival curves without any sharp change in a short time period so it’s easier to check our model using the raw data plot. Control and uninfected in both panel are close to each other at the early stage and then control groups experience a decrease after a time point. Thus we will see the model concludes that control has more hazard than uninfected</a:t>
            </a:r>
          </a:p>
        </p:txBody>
      </p:sp>
      <mc:AlternateContent xmlns:mc="http://schemas.openxmlformats.org/markup-compatibility/2006" xmlns:p14="http://schemas.microsoft.com/office/powerpoint/2010/main">
        <mc:Choice Requires="p14">
          <p:contentPart p14:bwMode="auto" r:id="rId3">
            <p14:nvContentPartPr>
              <p14:cNvPr id="34" name="Ink 33">
                <a:extLst>
                  <a:ext uri="{FF2B5EF4-FFF2-40B4-BE49-F238E27FC236}">
                    <a16:creationId xmlns:a16="http://schemas.microsoft.com/office/drawing/2014/main" id="{E7DF7544-9134-4649-A254-81540CE989D4}"/>
                  </a:ext>
                </a:extLst>
              </p14:cNvPr>
              <p14:cNvContentPartPr/>
              <p14:nvPr/>
            </p14:nvContentPartPr>
            <p14:xfrm>
              <a:off x="2784760" y="3430720"/>
              <a:ext cx="347400" cy="205200"/>
            </p14:xfrm>
          </p:contentPart>
        </mc:Choice>
        <mc:Fallback xmlns="">
          <p:pic>
            <p:nvPicPr>
              <p:cNvPr id="34" name="Ink 33">
                <a:extLst>
                  <a:ext uri="{FF2B5EF4-FFF2-40B4-BE49-F238E27FC236}">
                    <a16:creationId xmlns:a16="http://schemas.microsoft.com/office/drawing/2014/main" id="{E7DF7544-9134-4649-A254-81540CE989D4}"/>
                  </a:ext>
                </a:extLst>
              </p:cNvPr>
              <p:cNvPicPr/>
              <p:nvPr/>
            </p:nvPicPr>
            <p:blipFill>
              <a:blip r:embed="rId4"/>
              <a:stretch>
                <a:fillRect/>
              </a:stretch>
            </p:blipFill>
            <p:spPr>
              <a:xfrm>
                <a:off x="2775760" y="3422080"/>
                <a:ext cx="365040" cy="2228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7" name="Ink 36">
                <a:extLst>
                  <a:ext uri="{FF2B5EF4-FFF2-40B4-BE49-F238E27FC236}">
                    <a16:creationId xmlns:a16="http://schemas.microsoft.com/office/drawing/2014/main" id="{D681530D-4DB5-2C41-95AF-F87B13DA599C}"/>
                  </a:ext>
                </a:extLst>
              </p14:cNvPr>
              <p14:cNvContentPartPr/>
              <p14:nvPr/>
            </p14:nvContentPartPr>
            <p14:xfrm>
              <a:off x="6125200" y="2456920"/>
              <a:ext cx="344160" cy="234360"/>
            </p14:xfrm>
          </p:contentPart>
        </mc:Choice>
        <mc:Fallback xmlns="">
          <p:pic>
            <p:nvPicPr>
              <p:cNvPr id="37" name="Ink 36">
                <a:extLst>
                  <a:ext uri="{FF2B5EF4-FFF2-40B4-BE49-F238E27FC236}">
                    <a16:creationId xmlns:a16="http://schemas.microsoft.com/office/drawing/2014/main" id="{D681530D-4DB5-2C41-95AF-F87B13DA599C}"/>
                  </a:ext>
                </a:extLst>
              </p:cNvPr>
              <p:cNvPicPr/>
              <p:nvPr/>
            </p:nvPicPr>
            <p:blipFill>
              <a:blip r:embed="rId6"/>
              <a:stretch>
                <a:fillRect/>
              </a:stretch>
            </p:blipFill>
            <p:spPr>
              <a:xfrm>
                <a:off x="6116200" y="2447920"/>
                <a:ext cx="361800" cy="252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9" name="Ink 38">
                <a:extLst>
                  <a:ext uri="{FF2B5EF4-FFF2-40B4-BE49-F238E27FC236}">
                    <a16:creationId xmlns:a16="http://schemas.microsoft.com/office/drawing/2014/main" id="{D2EFB0A3-77CE-FD47-9F4A-E4E208C0B64D}"/>
                  </a:ext>
                </a:extLst>
              </p14:cNvPr>
              <p14:cNvContentPartPr/>
              <p14:nvPr/>
            </p14:nvContentPartPr>
            <p14:xfrm>
              <a:off x="6454960" y="4543480"/>
              <a:ext cx="433440" cy="5400"/>
            </p14:xfrm>
          </p:contentPart>
        </mc:Choice>
        <mc:Fallback xmlns="">
          <p:pic>
            <p:nvPicPr>
              <p:cNvPr id="39" name="Ink 38">
                <a:extLst>
                  <a:ext uri="{FF2B5EF4-FFF2-40B4-BE49-F238E27FC236}">
                    <a16:creationId xmlns:a16="http://schemas.microsoft.com/office/drawing/2014/main" id="{D2EFB0A3-77CE-FD47-9F4A-E4E208C0B64D}"/>
                  </a:ext>
                </a:extLst>
              </p:cNvPr>
              <p:cNvPicPr/>
              <p:nvPr/>
            </p:nvPicPr>
            <p:blipFill>
              <a:blip r:embed="rId8"/>
              <a:stretch>
                <a:fillRect/>
              </a:stretch>
            </p:blipFill>
            <p:spPr>
              <a:xfrm>
                <a:off x="6446320" y="4534480"/>
                <a:ext cx="451080" cy="23040"/>
              </a:xfrm>
              <a:prstGeom prst="rect">
                <a:avLst/>
              </a:prstGeom>
            </p:spPr>
          </p:pic>
        </mc:Fallback>
      </mc:AlternateContent>
      <p:sp>
        <p:nvSpPr>
          <p:cNvPr id="40" name="TextBox 39">
            <a:extLst>
              <a:ext uri="{FF2B5EF4-FFF2-40B4-BE49-F238E27FC236}">
                <a16:creationId xmlns:a16="http://schemas.microsoft.com/office/drawing/2014/main" id="{7F410FDC-4A29-824E-9C7F-4CC0339B10DB}"/>
              </a:ext>
            </a:extLst>
          </p:cNvPr>
          <p:cNvSpPr txBox="1"/>
          <p:nvPr/>
        </p:nvSpPr>
        <p:spPr>
          <a:xfrm>
            <a:off x="6469360" y="2456920"/>
            <a:ext cx="944426" cy="307777"/>
          </a:xfrm>
          <a:prstGeom prst="rect">
            <a:avLst/>
          </a:prstGeom>
          <a:noFill/>
        </p:spPr>
        <p:txBody>
          <a:bodyPr wrap="none" rtlCol="0">
            <a:spAutoFit/>
          </a:bodyPr>
          <a:lstStyle/>
          <a:p>
            <a:r>
              <a:rPr lang="en-US" sz="1400" dirty="0"/>
              <a:t>time point</a:t>
            </a:r>
          </a:p>
        </p:txBody>
      </p:sp>
      <p:sp>
        <p:nvSpPr>
          <p:cNvPr id="41" name="TextBox 40">
            <a:extLst>
              <a:ext uri="{FF2B5EF4-FFF2-40B4-BE49-F238E27FC236}">
                <a16:creationId xmlns:a16="http://schemas.microsoft.com/office/drawing/2014/main" id="{4CD12B5C-72D6-7146-9C2A-D14E96A875A4}"/>
              </a:ext>
            </a:extLst>
          </p:cNvPr>
          <p:cNvSpPr txBox="1"/>
          <p:nvPr/>
        </p:nvSpPr>
        <p:spPr>
          <a:xfrm>
            <a:off x="3132160" y="3379431"/>
            <a:ext cx="944426" cy="307777"/>
          </a:xfrm>
          <a:prstGeom prst="rect">
            <a:avLst/>
          </a:prstGeom>
          <a:noFill/>
        </p:spPr>
        <p:txBody>
          <a:bodyPr wrap="none" rtlCol="0">
            <a:spAutoFit/>
          </a:bodyPr>
          <a:lstStyle/>
          <a:p>
            <a:r>
              <a:rPr lang="en-US" sz="1400" dirty="0"/>
              <a:t>time point</a:t>
            </a:r>
          </a:p>
        </p:txBody>
      </p:sp>
      <p:sp>
        <p:nvSpPr>
          <p:cNvPr id="42" name="TextBox 41">
            <a:extLst>
              <a:ext uri="{FF2B5EF4-FFF2-40B4-BE49-F238E27FC236}">
                <a16:creationId xmlns:a16="http://schemas.microsoft.com/office/drawing/2014/main" id="{3855AE08-A518-FC4B-8EA8-583682D310E1}"/>
              </a:ext>
            </a:extLst>
          </p:cNvPr>
          <p:cNvSpPr txBox="1"/>
          <p:nvPr/>
        </p:nvSpPr>
        <p:spPr>
          <a:xfrm>
            <a:off x="6966770" y="4389591"/>
            <a:ext cx="1259384" cy="307777"/>
          </a:xfrm>
          <a:prstGeom prst="rect">
            <a:avLst/>
          </a:prstGeom>
          <a:noFill/>
        </p:spPr>
        <p:txBody>
          <a:bodyPr wrap="none" rtlCol="0">
            <a:spAutoFit/>
          </a:bodyPr>
          <a:lstStyle/>
          <a:p>
            <a:r>
              <a:rPr lang="en-US" sz="1400" dirty="0"/>
              <a:t>Order reverses</a:t>
            </a:r>
          </a:p>
        </p:txBody>
      </p:sp>
      <p:sp>
        <p:nvSpPr>
          <p:cNvPr id="43" name="TextBox 42">
            <a:extLst>
              <a:ext uri="{FF2B5EF4-FFF2-40B4-BE49-F238E27FC236}">
                <a16:creationId xmlns:a16="http://schemas.microsoft.com/office/drawing/2014/main" id="{FD7D6A5C-7B71-134D-A83C-0822ACA4D445}"/>
              </a:ext>
            </a:extLst>
          </p:cNvPr>
          <p:cNvSpPr txBox="1"/>
          <p:nvPr/>
        </p:nvSpPr>
        <p:spPr>
          <a:xfrm>
            <a:off x="172872" y="6183664"/>
            <a:ext cx="11846256" cy="369332"/>
          </a:xfrm>
          <a:prstGeom prst="rect">
            <a:avLst/>
          </a:prstGeom>
          <a:noFill/>
        </p:spPr>
        <p:txBody>
          <a:bodyPr wrap="none" rtlCol="0">
            <a:spAutoFit/>
          </a:bodyPr>
          <a:lstStyle/>
          <a:p>
            <a:r>
              <a:rPr lang="en-US" dirty="0"/>
              <a:t>Since the order reverses for ACO male flies, the hazard ratio would be a bit higher compared to the one of ACO female flies.  </a:t>
            </a:r>
          </a:p>
        </p:txBody>
      </p:sp>
    </p:spTree>
    <p:extLst>
      <p:ext uri="{BB962C8B-B14F-4D97-AF65-F5344CB8AC3E}">
        <p14:creationId xmlns:p14="http://schemas.microsoft.com/office/powerpoint/2010/main" val="4138427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DD86150-74B8-0145-B82E-EF9FD9ED68BC}"/>
              </a:ext>
            </a:extLst>
          </p:cNvPr>
          <p:cNvSpPr txBox="1"/>
          <p:nvPr/>
        </p:nvSpPr>
        <p:spPr>
          <a:xfrm>
            <a:off x="569344" y="810883"/>
            <a:ext cx="4807874" cy="461665"/>
          </a:xfrm>
          <a:prstGeom prst="rect">
            <a:avLst/>
          </a:prstGeom>
          <a:noFill/>
        </p:spPr>
        <p:txBody>
          <a:bodyPr wrap="square" rtlCol="0">
            <a:spAutoFit/>
          </a:bodyPr>
          <a:lstStyle/>
          <a:p>
            <a:r>
              <a:rPr lang="en-US" sz="2400" b="1" dirty="0"/>
              <a:t>Raw data plot</a:t>
            </a:r>
          </a:p>
        </p:txBody>
      </p:sp>
      <p:pic>
        <p:nvPicPr>
          <p:cNvPr id="7" name="Picture 6" descr="A close up of a map&#10;&#10;Description automatically generated">
            <a:extLst>
              <a:ext uri="{FF2B5EF4-FFF2-40B4-BE49-F238E27FC236}">
                <a16:creationId xmlns:a16="http://schemas.microsoft.com/office/drawing/2014/main" id="{A736BA1F-CAAB-8E4F-8AC2-FA2D43F1B8EE}"/>
              </a:ext>
            </a:extLst>
          </p:cNvPr>
          <p:cNvPicPr>
            <a:picLocks noChangeAspect="1"/>
          </p:cNvPicPr>
          <p:nvPr/>
        </p:nvPicPr>
        <p:blipFill>
          <a:blip r:embed="rId2"/>
          <a:stretch>
            <a:fillRect/>
          </a:stretch>
        </p:blipFill>
        <p:spPr>
          <a:xfrm>
            <a:off x="1073150" y="1703717"/>
            <a:ext cx="10045700" cy="4343400"/>
          </a:xfrm>
          <a:prstGeom prst="rect">
            <a:avLst/>
          </a:prstGeom>
        </p:spPr>
      </p:pic>
    </p:spTree>
    <p:extLst>
      <p:ext uri="{BB962C8B-B14F-4D97-AF65-F5344CB8AC3E}">
        <p14:creationId xmlns:p14="http://schemas.microsoft.com/office/powerpoint/2010/main" val="18114499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628</TotalTime>
  <Words>1788</Words>
  <Application>Microsoft Macintosh PowerPoint</Application>
  <PresentationFormat>Widescreen</PresentationFormat>
  <Paragraphs>385</Paragraphs>
  <Slides>44</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Yinhan</dc:creator>
  <cp:lastModifiedBy>Yinhan</cp:lastModifiedBy>
  <cp:revision>24</cp:revision>
  <dcterms:created xsi:type="dcterms:W3CDTF">2020-04-13T19:54:36Z</dcterms:created>
  <dcterms:modified xsi:type="dcterms:W3CDTF">2020-04-17T01:03:46Z</dcterms:modified>
</cp:coreProperties>
</file>